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398" r:id="rId3"/>
    <p:sldId id="383" r:id="rId4"/>
    <p:sldId id="384" r:id="rId5"/>
    <p:sldId id="355" r:id="rId6"/>
    <p:sldId id="356" r:id="rId7"/>
    <p:sldId id="357" r:id="rId8"/>
    <p:sldId id="358" r:id="rId9"/>
    <p:sldId id="359" r:id="rId10"/>
    <p:sldId id="360" r:id="rId11"/>
    <p:sldId id="362" r:id="rId12"/>
    <p:sldId id="367" r:id="rId13"/>
    <p:sldId id="369" r:id="rId14"/>
    <p:sldId id="370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50" r:id="rId23"/>
    <p:sldId id="269" r:id="rId24"/>
    <p:sldId id="349" r:id="rId25"/>
    <p:sldId id="401" r:id="rId26"/>
    <p:sldId id="402" r:id="rId27"/>
    <p:sldId id="376" r:id="rId28"/>
    <p:sldId id="382" r:id="rId29"/>
    <p:sldId id="373" r:id="rId30"/>
    <p:sldId id="379" r:id="rId31"/>
    <p:sldId id="380" r:id="rId32"/>
    <p:sldId id="381" r:id="rId33"/>
    <p:sldId id="374" r:id="rId34"/>
    <p:sldId id="375" r:id="rId35"/>
    <p:sldId id="270" r:id="rId36"/>
    <p:sldId id="271" r:id="rId37"/>
    <p:sldId id="273" r:id="rId38"/>
    <p:sldId id="272" r:id="rId39"/>
    <p:sldId id="275" r:id="rId40"/>
    <p:sldId id="346" r:id="rId41"/>
    <p:sldId id="347" r:id="rId42"/>
    <p:sldId id="278" r:id="rId43"/>
    <p:sldId id="296" r:id="rId44"/>
    <p:sldId id="297" r:id="rId45"/>
    <p:sldId id="393" r:id="rId46"/>
    <p:sldId id="394" r:id="rId47"/>
    <p:sldId id="395" r:id="rId48"/>
    <p:sldId id="396" r:id="rId49"/>
    <p:sldId id="397" r:id="rId50"/>
    <p:sldId id="399" r:id="rId51"/>
    <p:sldId id="405" r:id="rId52"/>
    <p:sldId id="301" r:id="rId53"/>
    <p:sldId id="305" r:id="rId54"/>
    <p:sldId id="306" r:id="rId55"/>
    <p:sldId id="307" r:id="rId56"/>
    <p:sldId id="308" r:id="rId57"/>
    <p:sldId id="309" r:id="rId58"/>
    <p:sldId id="311" r:id="rId59"/>
    <p:sldId id="392" r:id="rId60"/>
    <p:sldId id="313" r:id="rId61"/>
    <p:sldId id="403" r:id="rId62"/>
    <p:sldId id="312" r:id="rId63"/>
    <p:sldId id="314" r:id="rId64"/>
    <p:sldId id="404" r:id="rId65"/>
    <p:sldId id="284" r:id="rId66"/>
    <p:sldId id="371" r:id="rId67"/>
    <p:sldId id="286" r:id="rId68"/>
    <p:sldId id="342" r:id="rId69"/>
    <p:sldId id="335" r:id="rId7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32C55F-74F8-4163-A176-A30FF51928A2}" type="doc">
      <dgm:prSet loTypeId="urn:microsoft.com/office/officeart/2005/8/layout/funnel1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4C32F41-2B7A-43E9-8D36-4CC0AA85D6D9}">
      <dgm:prSet phldrT="[Текст]"/>
      <dgm:spPr/>
      <dgm:t>
        <a:bodyPr/>
        <a:lstStyle/>
        <a:p>
          <a:r>
            <a:rPr lang="ru-RU" dirty="0" smtClean="0"/>
            <a:t>когнитивная сфера</a:t>
          </a:r>
          <a:endParaRPr lang="ru-RU" dirty="0"/>
        </a:p>
      </dgm:t>
    </dgm:pt>
    <dgm:pt modelId="{C21DA7D1-383F-4441-8B68-8988BEB02CDC}" type="parTrans" cxnId="{44D471B2-D469-462C-9D7D-984CB0E9D511}">
      <dgm:prSet/>
      <dgm:spPr/>
      <dgm:t>
        <a:bodyPr/>
        <a:lstStyle/>
        <a:p>
          <a:endParaRPr lang="ru-RU"/>
        </a:p>
      </dgm:t>
    </dgm:pt>
    <dgm:pt modelId="{ED9FF910-B6F0-46EE-AA50-0DAD990598FF}" type="sibTrans" cxnId="{44D471B2-D469-462C-9D7D-984CB0E9D511}">
      <dgm:prSet/>
      <dgm:spPr/>
      <dgm:t>
        <a:bodyPr/>
        <a:lstStyle/>
        <a:p>
          <a:endParaRPr lang="ru-RU"/>
        </a:p>
      </dgm:t>
    </dgm:pt>
    <dgm:pt modelId="{8335FE29-78E8-4AF6-881E-2BD4DDA80D53}">
      <dgm:prSet phldrT="[Текст]"/>
      <dgm:spPr/>
      <dgm:t>
        <a:bodyPr/>
        <a:lstStyle/>
        <a:p>
          <a:r>
            <a:rPr lang="ru-RU" dirty="0" smtClean="0"/>
            <a:t>Эмоциональная сфера</a:t>
          </a:r>
          <a:endParaRPr lang="ru-RU" dirty="0"/>
        </a:p>
      </dgm:t>
    </dgm:pt>
    <dgm:pt modelId="{A4D76A2A-69A1-4E4C-BD91-7790954C6F9C}" type="parTrans" cxnId="{C3152280-AF21-4981-8426-BAD4FA77DF57}">
      <dgm:prSet/>
      <dgm:spPr/>
      <dgm:t>
        <a:bodyPr/>
        <a:lstStyle/>
        <a:p>
          <a:endParaRPr lang="ru-RU"/>
        </a:p>
      </dgm:t>
    </dgm:pt>
    <dgm:pt modelId="{B1E97840-6D7B-4F36-826A-872C8B8C2393}" type="sibTrans" cxnId="{C3152280-AF21-4981-8426-BAD4FA77DF57}">
      <dgm:prSet/>
      <dgm:spPr/>
      <dgm:t>
        <a:bodyPr/>
        <a:lstStyle/>
        <a:p>
          <a:endParaRPr lang="ru-RU"/>
        </a:p>
      </dgm:t>
    </dgm:pt>
    <dgm:pt modelId="{C809A200-B70C-4482-A467-1C152C08C828}">
      <dgm:prSet phldrT="[Текст]"/>
      <dgm:spPr/>
      <dgm:t>
        <a:bodyPr/>
        <a:lstStyle/>
        <a:p>
          <a:r>
            <a:rPr lang="ru-RU" dirty="0" smtClean="0"/>
            <a:t>поведение</a:t>
          </a:r>
          <a:endParaRPr lang="ru-RU" dirty="0"/>
        </a:p>
      </dgm:t>
    </dgm:pt>
    <dgm:pt modelId="{B2500CEF-EB65-41F2-9FEC-E7B98812A18A}" type="parTrans" cxnId="{E6B86784-8BE1-464C-B363-7BA1C77C3FD4}">
      <dgm:prSet/>
      <dgm:spPr/>
      <dgm:t>
        <a:bodyPr/>
        <a:lstStyle/>
        <a:p>
          <a:endParaRPr lang="ru-RU"/>
        </a:p>
      </dgm:t>
    </dgm:pt>
    <dgm:pt modelId="{26F7080B-B930-44E2-8351-73DF156F56EE}" type="sibTrans" cxnId="{E6B86784-8BE1-464C-B363-7BA1C77C3FD4}">
      <dgm:prSet/>
      <dgm:spPr/>
      <dgm:t>
        <a:bodyPr/>
        <a:lstStyle/>
        <a:p>
          <a:endParaRPr lang="ru-RU"/>
        </a:p>
      </dgm:t>
    </dgm:pt>
    <dgm:pt modelId="{8F3157FD-13ED-48C5-9E8A-18C625EB4B4F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C04451-88CC-48B4-A533-0B79E85F0BFB}" type="parTrans" cxnId="{CF3B9779-7D7D-46B7-A236-5C1A46001082}">
      <dgm:prSet/>
      <dgm:spPr/>
      <dgm:t>
        <a:bodyPr/>
        <a:lstStyle/>
        <a:p>
          <a:endParaRPr lang="ru-RU"/>
        </a:p>
      </dgm:t>
    </dgm:pt>
    <dgm:pt modelId="{5DC4F69F-37B4-4B41-8885-7A43912CE32D}" type="sibTrans" cxnId="{CF3B9779-7D7D-46B7-A236-5C1A46001082}">
      <dgm:prSet/>
      <dgm:spPr/>
      <dgm:t>
        <a:bodyPr/>
        <a:lstStyle/>
        <a:p>
          <a:endParaRPr lang="ru-RU"/>
        </a:p>
      </dgm:t>
    </dgm:pt>
    <dgm:pt modelId="{6F5EEBC2-A261-41B9-9593-95C23C5FE11B}" type="pres">
      <dgm:prSet presAssocID="{E332C55F-74F8-4163-A176-A30FF51928A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BB77E3-FEC9-4D71-AFFE-DB72C4767787}" type="pres">
      <dgm:prSet presAssocID="{E332C55F-74F8-4163-A176-A30FF51928A2}" presName="ellipse" presStyleLbl="trBgShp" presStyleIdx="0" presStyleCnt="1"/>
      <dgm:spPr/>
    </dgm:pt>
    <dgm:pt modelId="{020C5093-4950-4DC3-81BD-C966645F3AE9}" type="pres">
      <dgm:prSet presAssocID="{E332C55F-74F8-4163-A176-A30FF51928A2}" presName="arrow1" presStyleLbl="fgShp" presStyleIdx="0" presStyleCnt="1"/>
      <dgm:spPr/>
    </dgm:pt>
    <dgm:pt modelId="{B5324596-1165-45B3-808C-5BBD04049BB1}" type="pres">
      <dgm:prSet presAssocID="{E332C55F-74F8-4163-A176-A30FF51928A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803AC-4022-41A4-97F3-4F4A7DF8F176}" type="pres">
      <dgm:prSet presAssocID="{8335FE29-78E8-4AF6-881E-2BD4DDA80D5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9EC1B-E712-4547-B6F8-3FC81657D447}" type="pres">
      <dgm:prSet presAssocID="{C809A200-B70C-4482-A467-1C152C08C82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EB04B-319E-42AA-AF26-8465A0490F44}" type="pres">
      <dgm:prSet presAssocID="{8F3157FD-13ED-48C5-9E8A-18C625EB4B4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3E68D-42E5-4783-86F1-EDA78FAA86E4}" type="pres">
      <dgm:prSet presAssocID="{E332C55F-74F8-4163-A176-A30FF51928A2}" presName="funnel" presStyleLbl="trAlignAcc1" presStyleIdx="0" presStyleCnt="1" custLinFactNeighborX="435" custLinFactNeighborY="5629"/>
      <dgm:spPr/>
    </dgm:pt>
  </dgm:ptLst>
  <dgm:cxnLst>
    <dgm:cxn modelId="{CF3B9779-7D7D-46B7-A236-5C1A46001082}" srcId="{E332C55F-74F8-4163-A176-A30FF51928A2}" destId="{8F3157FD-13ED-48C5-9E8A-18C625EB4B4F}" srcOrd="3" destOrd="0" parTransId="{D6C04451-88CC-48B4-A533-0B79E85F0BFB}" sibTransId="{5DC4F69F-37B4-4B41-8885-7A43912CE32D}"/>
    <dgm:cxn modelId="{CCD438D6-8403-45E0-A89B-90EE0C199EF7}" type="presOf" srcId="{8F3157FD-13ED-48C5-9E8A-18C625EB4B4F}" destId="{B5324596-1165-45B3-808C-5BBD04049BB1}" srcOrd="0" destOrd="0" presId="urn:microsoft.com/office/officeart/2005/8/layout/funnel1"/>
    <dgm:cxn modelId="{50DF65C9-8A2D-43BC-9DA2-EFFBD48E8431}" type="presOf" srcId="{C809A200-B70C-4482-A467-1C152C08C828}" destId="{A4F803AC-4022-41A4-97F3-4F4A7DF8F176}" srcOrd="0" destOrd="0" presId="urn:microsoft.com/office/officeart/2005/8/layout/funnel1"/>
    <dgm:cxn modelId="{C3152280-AF21-4981-8426-BAD4FA77DF57}" srcId="{E332C55F-74F8-4163-A176-A30FF51928A2}" destId="{8335FE29-78E8-4AF6-881E-2BD4DDA80D53}" srcOrd="1" destOrd="0" parTransId="{A4D76A2A-69A1-4E4C-BD91-7790954C6F9C}" sibTransId="{B1E97840-6D7B-4F36-826A-872C8B8C2393}"/>
    <dgm:cxn modelId="{E6B86784-8BE1-464C-B363-7BA1C77C3FD4}" srcId="{E332C55F-74F8-4163-A176-A30FF51928A2}" destId="{C809A200-B70C-4482-A467-1C152C08C828}" srcOrd="2" destOrd="0" parTransId="{B2500CEF-EB65-41F2-9FEC-E7B98812A18A}" sibTransId="{26F7080B-B930-44E2-8351-73DF156F56EE}"/>
    <dgm:cxn modelId="{44D471B2-D469-462C-9D7D-984CB0E9D511}" srcId="{E332C55F-74F8-4163-A176-A30FF51928A2}" destId="{A4C32F41-2B7A-43E9-8D36-4CC0AA85D6D9}" srcOrd="0" destOrd="0" parTransId="{C21DA7D1-383F-4441-8B68-8988BEB02CDC}" sibTransId="{ED9FF910-B6F0-46EE-AA50-0DAD990598FF}"/>
    <dgm:cxn modelId="{C58C2DB0-6A2F-4542-910F-8FBC2841D0CB}" type="presOf" srcId="{A4C32F41-2B7A-43E9-8D36-4CC0AA85D6D9}" destId="{BE1EB04B-319E-42AA-AF26-8465A0490F44}" srcOrd="0" destOrd="0" presId="urn:microsoft.com/office/officeart/2005/8/layout/funnel1"/>
    <dgm:cxn modelId="{B9E8BCD2-58D6-4A05-A056-37E461BCE54F}" type="presOf" srcId="{8335FE29-78E8-4AF6-881E-2BD4DDA80D53}" destId="{DFD9EC1B-E712-4547-B6F8-3FC81657D447}" srcOrd="0" destOrd="0" presId="urn:microsoft.com/office/officeart/2005/8/layout/funnel1"/>
    <dgm:cxn modelId="{626D8622-B66A-47ED-AB75-47DAEB1E706E}" type="presOf" srcId="{E332C55F-74F8-4163-A176-A30FF51928A2}" destId="{6F5EEBC2-A261-41B9-9593-95C23C5FE11B}" srcOrd="0" destOrd="0" presId="urn:microsoft.com/office/officeart/2005/8/layout/funnel1"/>
    <dgm:cxn modelId="{1313A665-9E6E-4102-9512-5379E6158F85}" type="presParOf" srcId="{6F5EEBC2-A261-41B9-9593-95C23C5FE11B}" destId="{0FBB77E3-FEC9-4D71-AFFE-DB72C4767787}" srcOrd="0" destOrd="0" presId="urn:microsoft.com/office/officeart/2005/8/layout/funnel1"/>
    <dgm:cxn modelId="{861DD189-DEBE-449B-939F-E15674837B26}" type="presParOf" srcId="{6F5EEBC2-A261-41B9-9593-95C23C5FE11B}" destId="{020C5093-4950-4DC3-81BD-C966645F3AE9}" srcOrd="1" destOrd="0" presId="urn:microsoft.com/office/officeart/2005/8/layout/funnel1"/>
    <dgm:cxn modelId="{477A915B-539C-44CA-AE8D-D55EE54586CE}" type="presParOf" srcId="{6F5EEBC2-A261-41B9-9593-95C23C5FE11B}" destId="{B5324596-1165-45B3-808C-5BBD04049BB1}" srcOrd="2" destOrd="0" presId="urn:microsoft.com/office/officeart/2005/8/layout/funnel1"/>
    <dgm:cxn modelId="{F52DF152-4436-4A51-87F6-FAE3DDF9B0C7}" type="presParOf" srcId="{6F5EEBC2-A261-41B9-9593-95C23C5FE11B}" destId="{A4F803AC-4022-41A4-97F3-4F4A7DF8F176}" srcOrd="3" destOrd="0" presId="urn:microsoft.com/office/officeart/2005/8/layout/funnel1"/>
    <dgm:cxn modelId="{180D39B0-0EE2-486C-8BED-900FB8B6F78E}" type="presParOf" srcId="{6F5EEBC2-A261-41B9-9593-95C23C5FE11B}" destId="{DFD9EC1B-E712-4547-B6F8-3FC81657D447}" srcOrd="4" destOrd="0" presId="urn:microsoft.com/office/officeart/2005/8/layout/funnel1"/>
    <dgm:cxn modelId="{27F1BE45-3744-41D6-BE25-643B1E4AE720}" type="presParOf" srcId="{6F5EEBC2-A261-41B9-9593-95C23C5FE11B}" destId="{BE1EB04B-319E-42AA-AF26-8465A0490F44}" srcOrd="5" destOrd="0" presId="urn:microsoft.com/office/officeart/2005/8/layout/funnel1"/>
    <dgm:cxn modelId="{C096AD9D-BBEC-4AC2-A48C-5416F70C16CA}" type="presParOf" srcId="{6F5EEBC2-A261-41B9-9593-95C23C5FE11B}" destId="{3B03E68D-42E5-4783-86F1-EDA78FAA86E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727237-9801-4A57-83B3-BE8F19B3318B}" type="doc">
      <dgm:prSet loTypeId="urn:microsoft.com/office/officeart/2005/8/layout/gear1" loCatId="cycle" qsTypeId="urn:microsoft.com/office/officeart/2005/8/quickstyle/3d1" qsCatId="3D" csTypeId="urn:microsoft.com/office/officeart/2005/8/colors/colorful2" csCatId="colorful" phldr="1"/>
      <dgm:spPr/>
    </dgm:pt>
    <dgm:pt modelId="{F6A8CADB-8656-4424-81A4-9A38BA0262CB}">
      <dgm:prSet phldrT="[Текст]"/>
      <dgm:spPr/>
      <dgm:t>
        <a:bodyPr/>
        <a:lstStyle/>
        <a:p>
          <a:r>
            <a:rPr lang="ru-RU" dirty="0" smtClean="0"/>
            <a:t>действие</a:t>
          </a:r>
          <a:endParaRPr lang="ru-RU" dirty="0"/>
        </a:p>
      </dgm:t>
    </dgm:pt>
    <dgm:pt modelId="{BCF6EC7E-8503-4AEC-B2BB-19632134F37D}" type="parTrans" cxnId="{FB04C2A1-77CD-4A5A-86FE-EDC5DD485D54}">
      <dgm:prSet/>
      <dgm:spPr/>
      <dgm:t>
        <a:bodyPr/>
        <a:lstStyle/>
        <a:p>
          <a:endParaRPr lang="ru-RU"/>
        </a:p>
      </dgm:t>
    </dgm:pt>
    <dgm:pt modelId="{81F4A22B-6D7B-47AF-A091-0B38BF4535CD}" type="sibTrans" cxnId="{FB04C2A1-77CD-4A5A-86FE-EDC5DD485D54}">
      <dgm:prSet/>
      <dgm:spPr/>
      <dgm:t>
        <a:bodyPr/>
        <a:lstStyle/>
        <a:p>
          <a:endParaRPr lang="ru-RU"/>
        </a:p>
      </dgm:t>
    </dgm:pt>
    <dgm:pt modelId="{241958AF-D206-4F4B-AD57-AC6726C16FB8}">
      <dgm:prSet phldrT="[Текст]"/>
      <dgm:spPr/>
      <dgm:t>
        <a:bodyPr/>
        <a:lstStyle/>
        <a:p>
          <a:r>
            <a:rPr lang="ru-RU" dirty="0" smtClean="0"/>
            <a:t>отношение</a:t>
          </a:r>
          <a:endParaRPr lang="ru-RU" dirty="0"/>
        </a:p>
      </dgm:t>
    </dgm:pt>
    <dgm:pt modelId="{F81D331C-DEE3-4D07-ACDB-85121B1508C2}" type="parTrans" cxnId="{C9DDF3AD-712C-4B3B-B234-83246DA79B94}">
      <dgm:prSet/>
      <dgm:spPr/>
      <dgm:t>
        <a:bodyPr/>
        <a:lstStyle/>
        <a:p>
          <a:endParaRPr lang="ru-RU"/>
        </a:p>
      </dgm:t>
    </dgm:pt>
    <dgm:pt modelId="{2D25AE01-5FBA-454C-A352-3A018E4382FC}" type="sibTrans" cxnId="{C9DDF3AD-712C-4B3B-B234-83246DA79B94}">
      <dgm:prSet/>
      <dgm:spPr/>
      <dgm:t>
        <a:bodyPr/>
        <a:lstStyle/>
        <a:p>
          <a:endParaRPr lang="ru-RU"/>
        </a:p>
      </dgm:t>
    </dgm:pt>
    <dgm:pt modelId="{12CBF3C0-3D36-4FA4-A9A2-9BD3A6FFD7E9}">
      <dgm:prSet phldrT="[Текст]"/>
      <dgm:spPr/>
      <dgm:t>
        <a:bodyPr/>
        <a:lstStyle/>
        <a:p>
          <a:r>
            <a:rPr lang="ru-RU" dirty="0" smtClean="0"/>
            <a:t>знание</a:t>
          </a:r>
          <a:endParaRPr lang="ru-RU" dirty="0"/>
        </a:p>
      </dgm:t>
    </dgm:pt>
    <dgm:pt modelId="{04E02538-F56C-452B-A2DC-3E418D39551A}" type="parTrans" cxnId="{A7E08069-F1B7-47D6-B4C1-20C549520EE7}">
      <dgm:prSet/>
      <dgm:spPr/>
      <dgm:t>
        <a:bodyPr/>
        <a:lstStyle/>
        <a:p>
          <a:endParaRPr lang="ru-RU"/>
        </a:p>
      </dgm:t>
    </dgm:pt>
    <dgm:pt modelId="{83444438-8CE7-493A-A6E6-25FEB0FB29F5}" type="sibTrans" cxnId="{A7E08069-F1B7-47D6-B4C1-20C549520EE7}">
      <dgm:prSet/>
      <dgm:spPr/>
      <dgm:t>
        <a:bodyPr/>
        <a:lstStyle/>
        <a:p>
          <a:endParaRPr lang="ru-RU"/>
        </a:p>
      </dgm:t>
    </dgm:pt>
    <dgm:pt modelId="{D95D2E74-707A-441E-B5F8-BD721DC6615F}" type="pres">
      <dgm:prSet presAssocID="{86727237-9801-4A57-83B3-BE8F19B3318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3141747-80C2-4E56-9AEA-91BB9F5D993E}" type="pres">
      <dgm:prSet presAssocID="{F6A8CADB-8656-4424-81A4-9A38BA0262CB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D6678-D1CA-4C87-84D9-7CED48E30302}" type="pres">
      <dgm:prSet presAssocID="{F6A8CADB-8656-4424-81A4-9A38BA0262CB}" presName="gear1srcNode" presStyleLbl="node1" presStyleIdx="0" presStyleCnt="3"/>
      <dgm:spPr/>
      <dgm:t>
        <a:bodyPr/>
        <a:lstStyle/>
        <a:p>
          <a:endParaRPr lang="ru-RU"/>
        </a:p>
      </dgm:t>
    </dgm:pt>
    <dgm:pt modelId="{AB965F20-9E40-4D7D-A8FC-375B53A5FAFF}" type="pres">
      <dgm:prSet presAssocID="{F6A8CADB-8656-4424-81A4-9A38BA0262CB}" presName="gear1dstNode" presStyleLbl="node1" presStyleIdx="0" presStyleCnt="3"/>
      <dgm:spPr/>
      <dgm:t>
        <a:bodyPr/>
        <a:lstStyle/>
        <a:p>
          <a:endParaRPr lang="ru-RU"/>
        </a:p>
      </dgm:t>
    </dgm:pt>
    <dgm:pt modelId="{680A568A-663F-4D3C-91FC-A994E00BC82C}" type="pres">
      <dgm:prSet presAssocID="{241958AF-D206-4F4B-AD57-AC6726C16FB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F5343-DC03-4493-8CF6-0827D67BE403}" type="pres">
      <dgm:prSet presAssocID="{241958AF-D206-4F4B-AD57-AC6726C16FB8}" presName="gear2srcNode" presStyleLbl="node1" presStyleIdx="1" presStyleCnt="3"/>
      <dgm:spPr/>
      <dgm:t>
        <a:bodyPr/>
        <a:lstStyle/>
        <a:p>
          <a:endParaRPr lang="ru-RU"/>
        </a:p>
      </dgm:t>
    </dgm:pt>
    <dgm:pt modelId="{C92C72B4-29D2-4E64-A0F8-D5005E77F060}" type="pres">
      <dgm:prSet presAssocID="{241958AF-D206-4F4B-AD57-AC6726C16FB8}" presName="gear2dstNode" presStyleLbl="node1" presStyleIdx="1" presStyleCnt="3"/>
      <dgm:spPr/>
      <dgm:t>
        <a:bodyPr/>
        <a:lstStyle/>
        <a:p>
          <a:endParaRPr lang="ru-RU"/>
        </a:p>
      </dgm:t>
    </dgm:pt>
    <dgm:pt modelId="{6F883762-2756-4552-B289-F714989452C2}" type="pres">
      <dgm:prSet presAssocID="{12CBF3C0-3D36-4FA4-A9A2-9BD3A6FFD7E9}" presName="gear3" presStyleLbl="node1" presStyleIdx="2" presStyleCnt="3"/>
      <dgm:spPr/>
      <dgm:t>
        <a:bodyPr/>
        <a:lstStyle/>
        <a:p>
          <a:endParaRPr lang="ru-RU"/>
        </a:p>
      </dgm:t>
    </dgm:pt>
    <dgm:pt modelId="{A3AA39C6-20D9-44DA-BB26-D4A45D27F78C}" type="pres">
      <dgm:prSet presAssocID="{12CBF3C0-3D36-4FA4-A9A2-9BD3A6FFD7E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6B30C-93BB-4A1B-84D3-4C3A61B3ACA5}" type="pres">
      <dgm:prSet presAssocID="{12CBF3C0-3D36-4FA4-A9A2-9BD3A6FFD7E9}" presName="gear3srcNode" presStyleLbl="node1" presStyleIdx="2" presStyleCnt="3"/>
      <dgm:spPr/>
      <dgm:t>
        <a:bodyPr/>
        <a:lstStyle/>
        <a:p>
          <a:endParaRPr lang="ru-RU"/>
        </a:p>
      </dgm:t>
    </dgm:pt>
    <dgm:pt modelId="{C9377748-BE9F-40D5-A890-773361C2945F}" type="pres">
      <dgm:prSet presAssocID="{12CBF3C0-3D36-4FA4-A9A2-9BD3A6FFD7E9}" presName="gear3dstNode" presStyleLbl="node1" presStyleIdx="2" presStyleCnt="3"/>
      <dgm:spPr/>
      <dgm:t>
        <a:bodyPr/>
        <a:lstStyle/>
        <a:p>
          <a:endParaRPr lang="ru-RU"/>
        </a:p>
      </dgm:t>
    </dgm:pt>
    <dgm:pt modelId="{F6CD2B90-8E0D-4F2E-A0CE-2C80101E6F02}" type="pres">
      <dgm:prSet presAssocID="{81F4A22B-6D7B-47AF-A091-0B38BF4535CD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61CBBF30-FFA4-4EC9-8516-8FD51A0815B8}" type="pres">
      <dgm:prSet presAssocID="{2D25AE01-5FBA-454C-A352-3A018E4382FC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1BD3D4C0-7F85-44EB-A1B2-327856D8A1FB}" type="pres">
      <dgm:prSet presAssocID="{83444438-8CE7-493A-A6E6-25FEB0FB29F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797CA559-62A3-4734-8E84-ABFF6C665F82}" type="presOf" srcId="{12CBF3C0-3D36-4FA4-A9A2-9BD3A6FFD7E9}" destId="{6F883762-2756-4552-B289-F714989452C2}" srcOrd="0" destOrd="0" presId="urn:microsoft.com/office/officeart/2005/8/layout/gear1"/>
    <dgm:cxn modelId="{FA88753A-BA96-4B1F-A209-997CC7B5ACFD}" type="presOf" srcId="{81F4A22B-6D7B-47AF-A091-0B38BF4535CD}" destId="{F6CD2B90-8E0D-4F2E-A0CE-2C80101E6F02}" srcOrd="0" destOrd="0" presId="urn:microsoft.com/office/officeart/2005/8/layout/gear1"/>
    <dgm:cxn modelId="{A7E08069-F1B7-47D6-B4C1-20C549520EE7}" srcId="{86727237-9801-4A57-83B3-BE8F19B3318B}" destId="{12CBF3C0-3D36-4FA4-A9A2-9BD3A6FFD7E9}" srcOrd="2" destOrd="0" parTransId="{04E02538-F56C-452B-A2DC-3E418D39551A}" sibTransId="{83444438-8CE7-493A-A6E6-25FEB0FB29F5}"/>
    <dgm:cxn modelId="{E77FCDB8-28B4-4383-8240-13A9EF4C01F7}" type="presOf" srcId="{F6A8CADB-8656-4424-81A4-9A38BA0262CB}" destId="{D3141747-80C2-4E56-9AEA-91BB9F5D993E}" srcOrd="0" destOrd="0" presId="urn:microsoft.com/office/officeart/2005/8/layout/gear1"/>
    <dgm:cxn modelId="{688AD2D1-1520-40AB-A110-586CF536C379}" type="presOf" srcId="{12CBF3C0-3D36-4FA4-A9A2-9BD3A6FFD7E9}" destId="{BB26B30C-93BB-4A1B-84D3-4C3A61B3ACA5}" srcOrd="2" destOrd="0" presId="urn:microsoft.com/office/officeart/2005/8/layout/gear1"/>
    <dgm:cxn modelId="{2CEF93BD-ECC8-4DE8-AA6C-6718F99E89C5}" type="presOf" srcId="{12CBF3C0-3D36-4FA4-A9A2-9BD3A6FFD7E9}" destId="{A3AA39C6-20D9-44DA-BB26-D4A45D27F78C}" srcOrd="1" destOrd="0" presId="urn:microsoft.com/office/officeart/2005/8/layout/gear1"/>
    <dgm:cxn modelId="{C35D7743-509A-49CC-8BCB-2DD597DE5221}" type="presOf" srcId="{86727237-9801-4A57-83B3-BE8F19B3318B}" destId="{D95D2E74-707A-441E-B5F8-BD721DC6615F}" srcOrd="0" destOrd="0" presId="urn:microsoft.com/office/officeart/2005/8/layout/gear1"/>
    <dgm:cxn modelId="{AAF40698-373D-4573-A738-CB02C0E694F3}" type="presOf" srcId="{241958AF-D206-4F4B-AD57-AC6726C16FB8}" destId="{680A568A-663F-4D3C-91FC-A994E00BC82C}" srcOrd="0" destOrd="0" presId="urn:microsoft.com/office/officeart/2005/8/layout/gear1"/>
    <dgm:cxn modelId="{0DA68ED7-49C3-4007-9E70-7E8090ECD6ED}" type="presOf" srcId="{241958AF-D206-4F4B-AD57-AC6726C16FB8}" destId="{C92C72B4-29D2-4E64-A0F8-D5005E77F060}" srcOrd="2" destOrd="0" presId="urn:microsoft.com/office/officeart/2005/8/layout/gear1"/>
    <dgm:cxn modelId="{12568943-2C4C-4CFE-B4D3-11385D85B4F2}" type="presOf" srcId="{2D25AE01-5FBA-454C-A352-3A018E4382FC}" destId="{61CBBF30-FFA4-4EC9-8516-8FD51A0815B8}" srcOrd="0" destOrd="0" presId="urn:microsoft.com/office/officeart/2005/8/layout/gear1"/>
    <dgm:cxn modelId="{673D8683-8481-415B-90C1-F051A6AC0345}" type="presOf" srcId="{241958AF-D206-4F4B-AD57-AC6726C16FB8}" destId="{19DF5343-DC03-4493-8CF6-0827D67BE403}" srcOrd="1" destOrd="0" presId="urn:microsoft.com/office/officeart/2005/8/layout/gear1"/>
    <dgm:cxn modelId="{171A3D6B-045A-4FEF-AA37-A07E9D77F42E}" type="presOf" srcId="{F6A8CADB-8656-4424-81A4-9A38BA0262CB}" destId="{5A8D6678-D1CA-4C87-84D9-7CED48E30302}" srcOrd="1" destOrd="0" presId="urn:microsoft.com/office/officeart/2005/8/layout/gear1"/>
    <dgm:cxn modelId="{D42376F6-8AA8-4F0F-856B-713C8649CA35}" type="presOf" srcId="{83444438-8CE7-493A-A6E6-25FEB0FB29F5}" destId="{1BD3D4C0-7F85-44EB-A1B2-327856D8A1FB}" srcOrd="0" destOrd="0" presId="urn:microsoft.com/office/officeart/2005/8/layout/gear1"/>
    <dgm:cxn modelId="{0C984C27-FD34-4A95-85E2-F5206CD5E327}" type="presOf" srcId="{F6A8CADB-8656-4424-81A4-9A38BA0262CB}" destId="{AB965F20-9E40-4D7D-A8FC-375B53A5FAFF}" srcOrd="2" destOrd="0" presId="urn:microsoft.com/office/officeart/2005/8/layout/gear1"/>
    <dgm:cxn modelId="{BD1D2C46-7351-4DE9-A3F5-F8DBBBD9A450}" type="presOf" srcId="{12CBF3C0-3D36-4FA4-A9A2-9BD3A6FFD7E9}" destId="{C9377748-BE9F-40D5-A890-773361C2945F}" srcOrd="3" destOrd="0" presId="urn:microsoft.com/office/officeart/2005/8/layout/gear1"/>
    <dgm:cxn modelId="{FB04C2A1-77CD-4A5A-86FE-EDC5DD485D54}" srcId="{86727237-9801-4A57-83B3-BE8F19B3318B}" destId="{F6A8CADB-8656-4424-81A4-9A38BA0262CB}" srcOrd="0" destOrd="0" parTransId="{BCF6EC7E-8503-4AEC-B2BB-19632134F37D}" sibTransId="{81F4A22B-6D7B-47AF-A091-0B38BF4535CD}"/>
    <dgm:cxn modelId="{C9DDF3AD-712C-4B3B-B234-83246DA79B94}" srcId="{86727237-9801-4A57-83B3-BE8F19B3318B}" destId="{241958AF-D206-4F4B-AD57-AC6726C16FB8}" srcOrd="1" destOrd="0" parTransId="{F81D331C-DEE3-4D07-ACDB-85121B1508C2}" sibTransId="{2D25AE01-5FBA-454C-A352-3A018E4382FC}"/>
    <dgm:cxn modelId="{0C15C803-FD0B-4CC2-B307-B7E9E566C47C}" type="presParOf" srcId="{D95D2E74-707A-441E-B5F8-BD721DC6615F}" destId="{D3141747-80C2-4E56-9AEA-91BB9F5D993E}" srcOrd="0" destOrd="0" presId="urn:microsoft.com/office/officeart/2005/8/layout/gear1"/>
    <dgm:cxn modelId="{C17CDBAE-228C-443F-A93E-C13C4E166B40}" type="presParOf" srcId="{D95D2E74-707A-441E-B5F8-BD721DC6615F}" destId="{5A8D6678-D1CA-4C87-84D9-7CED48E30302}" srcOrd="1" destOrd="0" presId="urn:microsoft.com/office/officeart/2005/8/layout/gear1"/>
    <dgm:cxn modelId="{D3F55890-695B-4C22-A170-F4F32A09B56B}" type="presParOf" srcId="{D95D2E74-707A-441E-B5F8-BD721DC6615F}" destId="{AB965F20-9E40-4D7D-A8FC-375B53A5FAFF}" srcOrd="2" destOrd="0" presId="urn:microsoft.com/office/officeart/2005/8/layout/gear1"/>
    <dgm:cxn modelId="{E43D4BAB-57F6-4D3A-B43F-30DE93066833}" type="presParOf" srcId="{D95D2E74-707A-441E-B5F8-BD721DC6615F}" destId="{680A568A-663F-4D3C-91FC-A994E00BC82C}" srcOrd="3" destOrd="0" presId="urn:microsoft.com/office/officeart/2005/8/layout/gear1"/>
    <dgm:cxn modelId="{8A981084-BEA5-4391-9C71-13320304DAC5}" type="presParOf" srcId="{D95D2E74-707A-441E-B5F8-BD721DC6615F}" destId="{19DF5343-DC03-4493-8CF6-0827D67BE403}" srcOrd="4" destOrd="0" presId="urn:microsoft.com/office/officeart/2005/8/layout/gear1"/>
    <dgm:cxn modelId="{97C7724D-A7E4-456B-89F3-BD2D2ADCA49B}" type="presParOf" srcId="{D95D2E74-707A-441E-B5F8-BD721DC6615F}" destId="{C92C72B4-29D2-4E64-A0F8-D5005E77F060}" srcOrd="5" destOrd="0" presId="urn:microsoft.com/office/officeart/2005/8/layout/gear1"/>
    <dgm:cxn modelId="{CE6FC34E-40B9-4718-86E3-9E3C626CE92C}" type="presParOf" srcId="{D95D2E74-707A-441E-B5F8-BD721DC6615F}" destId="{6F883762-2756-4552-B289-F714989452C2}" srcOrd="6" destOrd="0" presId="urn:microsoft.com/office/officeart/2005/8/layout/gear1"/>
    <dgm:cxn modelId="{8F5238BE-C9C0-47D5-B033-42A4D793E1E4}" type="presParOf" srcId="{D95D2E74-707A-441E-B5F8-BD721DC6615F}" destId="{A3AA39C6-20D9-44DA-BB26-D4A45D27F78C}" srcOrd="7" destOrd="0" presId="urn:microsoft.com/office/officeart/2005/8/layout/gear1"/>
    <dgm:cxn modelId="{78F0FE0D-7C37-4DBF-BBB3-017A637E34A6}" type="presParOf" srcId="{D95D2E74-707A-441E-B5F8-BD721DC6615F}" destId="{BB26B30C-93BB-4A1B-84D3-4C3A61B3ACA5}" srcOrd="8" destOrd="0" presId="urn:microsoft.com/office/officeart/2005/8/layout/gear1"/>
    <dgm:cxn modelId="{C1B643EE-F0A9-4420-9FA3-D9C697E3F65A}" type="presParOf" srcId="{D95D2E74-707A-441E-B5F8-BD721DC6615F}" destId="{C9377748-BE9F-40D5-A890-773361C2945F}" srcOrd="9" destOrd="0" presId="urn:microsoft.com/office/officeart/2005/8/layout/gear1"/>
    <dgm:cxn modelId="{EF9A3ECB-77B9-4809-A4C4-2C1F2AF66C68}" type="presParOf" srcId="{D95D2E74-707A-441E-B5F8-BD721DC6615F}" destId="{F6CD2B90-8E0D-4F2E-A0CE-2C80101E6F02}" srcOrd="10" destOrd="0" presId="urn:microsoft.com/office/officeart/2005/8/layout/gear1"/>
    <dgm:cxn modelId="{E8684B3A-C31C-4C49-835A-009A282FCD24}" type="presParOf" srcId="{D95D2E74-707A-441E-B5F8-BD721DC6615F}" destId="{61CBBF30-FFA4-4EC9-8516-8FD51A0815B8}" srcOrd="11" destOrd="0" presId="urn:microsoft.com/office/officeart/2005/8/layout/gear1"/>
    <dgm:cxn modelId="{8E0087E1-E6F4-4C8B-BA4E-1F58DD55117F}" type="presParOf" srcId="{D95D2E74-707A-441E-B5F8-BD721DC6615F}" destId="{1BD3D4C0-7F85-44EB-A1B2-327856D8A1F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BD1AD7-FAC4-4EDB-9039-4AFA0ACB22EA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</dgm:pt>
    <dgm:pt modelId="{55730983-6F9D-4DD6-A016-6A2BB6968295}">
      <dgm:prSet phldrT="[Текст]"/>
      <dgm:spPr/>
      <dgm:t>
        <a:bodyPr/>
        <a:lstStyle/>
        <a:p>
          <a:r>
            <a:rPr lang="ru-RU" dirty="0" smtClean="0"/>
            <a:t>Психологическое насилие</a:t>
          </a:r>
          <a:endParaRPr lang="ru-RU" dirty="0"/>
        </a:p>
      </dgm:t>
    </dgm:pt>
    <dgm:pt modelId="{BF373372-B80F-40FC-A93C-58C1E510D45B}" type="parTrans" cxnId="{DF0CED33-A22B-497E-9653-DE61D99F8B71}">
      <dgm:prSet/>
      <dgm:spPr/>
      <dgm:t>
        <a:bodyPr/>
        <a:lstStyle/>
        <a:p>
          <a:endParaRPr lang="ru-RU"/>
        </a:p>
      </dgm:t>
    </dgm:pt>
    <dgm:pt modelId="{1118A8EF-57C6-48EE-B409-0522DE853C21}" type="sibTrans" cxnId="{DF0CED33-A22B-497E-9653-DE61D99F8B71}">
      <dgm:prSet/>
      <dgm:spPr/>
      <dgm:t>
        <a:bodyPr/>
        <a:lstStyle/>
        <a:p>
          <a:endParaRPr lang="ru-RU"/>
        </a:p>
      </dgm:t>
    </dgm:pt>
    <dgm:pt modelId="{2A11BF46-1F86-4879-ABB3-3652781462AD}">
      <dgm:prSet phldrT="[Текст]"/>
      <dgm:spPr/>
      <dgm:t>
        <a:bodyPr/>
        <a:lstStyle/>
        <a:p>
          <a:r>
            <a:rPr lang="ru-RU" dirty="0" smtClean="0"/>
            <a:t>Способы психологической защиты</a:t>
          </a:r>
          <a:endParaRPr lang="ru-RU" dirty="0"/>
        </a:p>
      </dgm:t>
    </dgm:pt>
    <dgm:pt modelId="{C05E531C-A9AF-4F3E-B7C1-84AEE9CD60D2}" type="parTrans" cxnId="{96A792E6-352A-444A-9106-9C62AFCB1643}">
      <dgm:prSet/>
      <dgm:spPr/>
      <dgm:t>
        <a:bodyPr/>
        <a:lstStyle/>
        <a:p>
          <a:endParaRPr lang="ru-RU"/>
        </a:p>
      </dgm:t>
    </dgm:pt>
    <dgm:pt modelId="{3F11551D-8388-442A-A579-3B24C54D5D57}" type="sibTrans" cxnId="{96A792E6-352A-444A-9106-9C62AFCB1643}">
      <dgm:prSet/>
      <dgm:spPr/>
      <dgm:t>
        <a:bodyPr/>
        <a:lstStyle/>
        <a:p>
          <a:endParaRPr lang="ru-RU"/>
        </a:p>
      </dgm:t>
    </dgm:pt>
    <dgm:pt modelId="{0C69E9FD-69A2-47D7-B001-275D14578C34}">
      <dgm:prSet phldrT="[Текст]"/>
      <dgm:spPr/>
      <dgm:t>
        <a:bodyPr/>
        <a:lstStyle/>
        <a:p>
          <a:r>
            <a:rPr lang="ru-RU" dirty="0" smtClean="0"/>
            <a:t>Манипуляции</a:t>
          </a:r>
          <a:endParaRPr lang="ru-RU" dirty="0"/>
        </a:p>
      </dgm:t>
    </dgm:pt>
    <dgm:pt modelId="{1F209165-CDEC-4C65-A355-7337C386AE7D}" type="parTrans" cxnId="{B9E6579E-2FB5-4CF9-981C-A7B2BE806CB9}">
      <dgm:prSet/>
      <dgm:spPr/>
      <dgm:t>
        <a:bodyPr/>
        <a:lstStyle/>
        <a:p>
          <a:endParaRPr lang="ru-RU"/>
        </a:p>
      </dgm:t>
    </dgm:pt>
    <dgm:pt modelId="{263158A4-987D-40A4-BE08-B67550F012B2}" type="sibTrans" cxnId="{B9E6579E-2FB5-4CF9-981C-A7B2BE806CB9}">
      <dgm:prSet/>
      <dgm:spPr/>
      <dgm:t>
        <a:bodyPr/>
        <a:lstStyle/>
        <a:p>
          <a:endParaRPr lang="ru-RU"/>
        </a:p>
      </dgm:t>
    </dgm:pt>
    <dgm:pt modelId="{B7B937F9-A91D-4C1A-A05D-AFCDD6907007}" type="pres">
      <dgm:prSet presAssocID="{F7BD1AD7-FAC4-4EDB-9039-4AFA0ACB22EA}" presName="compositeShape" presStyleCnt="0">
        <dgm:presLayoutVars>
          <dgm:chMax val="7"/>
          <dgm:dir/>
          <dgm:resizeHandles val="exact"/>
        </dgm:presLayoutVars>
      </dgm:prSet>
      <dgm:spPr/>
    </dgm:pt>
    <dgm:pt modelId="{C3A3F98A-8125-423C-8075-1BBE62D21B86}" type="pres">
      <dgm:prSet presAssocID="{55730983-6F9D-4DD6-A016-6A2BB6968295}" presName="circ1" presStyleLbl="vennNode1" presStyleIdx="0" presStyleCnt="3"/>
      <dgm:spPr/>
      <dgm:t>
        <a:bodyPr/>
        <a:lstStyle/>
        <a:p>
          <a:endParaRPr lang="ru-RU"/>
        </a:p>
      </dgm:t>
    </dgm:pt>
    <dgm:pt modelId="{550955F4-8171-43FF-9E8A-A5DE0CB93B38}" type="pres">
      <dgm:prSet presAssocID="{55730983-6F9D-4DD6-A016-6A2BB696829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6B066-CF63-44BE-B8D8-A5A7DEF21DDE}" type="pres">
      <dgm:prSet presAssocID="{2A11BF46-1F86-4879-ABB3-3652781462AD}" presName="circ2" presStyleLbl="vennNode1" presStyleIdx="1" presStyleCnt="3"/>
      <dgm:spPr/>
      <dgm:t>
        <a:bodyPr/>
        <a:lstStyle/>
        <a:p>
          <a:endParaRPr lang="ru-RU"/>
        </a:p>
      </dgm:t>
    </dgm:pt>
    <dgm:pt modelId="{74525BDE-A782-46CB-B8F0-C73CD966668A}" type="pres">
      <dgm:prSet presAssocID="{2A11BF46-1F86-4879-ABB3-3652781462A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007BF-1400-4FD1-BD6B-A833B6BC6935}" type="pres">
      <dgm:prSet presAssocID="{0C69E9FD-69A2-47D7-B001-275D14578C34}" presName="circ3" presStyleLbl="vennNode1" presStyleIdx="2" presStyleCnt="3"/>
      <dgm:spPr/>
      <dgm:t>
        <a:bodyPr/>
        <a:lstStyle/>
        <a:p>
          <a:endParaRPr lang="ru-RU"/>
        </a:p>
      </dgm:t>
    </dgm:pt>
    <dgm:pt modelId="{967195DC-B390-432A-9EA1-65A93838EB8D}" type="pres">
      <dgm:prSet presAssocID="{0C69E9FD-69A2-47D7-B001-275D14578C3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DB7E68-D710-4D7F-BFA8-F16ABDD27721}" type="presOf" srcId="{F7BD1AD7-FAC4-4EDB-9039-4AFA0ACB22EA}" destId="{B7B937F9-A91D-4C1A-A05D-AFCDD6907007}" srcOrd="0" destOrd="0" presId="urn:microsoft.com/office/officeart/2005/8/layout/venn1"/>
    <dgm:cxn modelId="{D43E1D04-2049-42D7-95BC-40E3DA6C6687}" type="presOf" srcId="{0C69E9FD-69A2-47D7-B001-275D14578C34}" destId="{967195DC-B390-432A-9EA1-65A93838EB8D}" srcOrd="1" destOrd="0" presId="urn:microsoft.com/office/officeart/2005/8/layout/venn1"/>
    <dgm:cxn modelId="{1CD0C3C3-B310-45C7-BA10-C83078AA59E3}" type="presOf" srcId="{2A11BF46-1F86-4879-ABB3-3652781462AD}" destId="{74525BDE-A782-46CB-B8F0-C73CD966668A}" srcOrd="1" destOrd="0" presId="urn:microsoft.com/office/officeart/2005/8/layout/venn1"/>
    <dgm:cxn modelId="{B6C734FE-D007-4D27-8252-71780443ABE3}" type="presOf" srcId="{2A11BF46-1F86-4879-ABB3-3652781462AD}" destId="{8B06B066-CF63-44BE-B8D8-A5A7DEF21DDE}" srcOrd="0" destOrd="0" presId="urn:microsoft.com/office/officeart/2005/8/layout/venn1"/>
    <dgm:cxn modelId="{B9E6579E-2FB5-4CF9-981C-A7B2BE806CB9}" srcId="{F7BD1AD7-FAC4-4EDB-9039-4AFA0ACB22EA}" destId="{0C69E9FD-69A2-47D7-B001-275D14578C34}" srcOrd="2" destOrd="0" parTransId="{1F209165-CDEC-4C65-A355-7337C386AE7D}" sibTransId="{263158A4-987D-40A4-BE08-B67550F012B2}"/>
    <dgm:cxn modelId="{96A792E6-352A-444A-9106-9C62AFCB1643}" srcId="{F7BD1AD7-FAC4-4EDB-9039-4AFA0ACB22EA}" destId="{2A11BF46-1F86-4879-ABB3-3652781462AD}" srcOrd="1" destOrd="0" parTransId="{C05E531C-A9AF-4F3E-B7C1-84AEE9CD60D2}" sibTransId="{3F11551D-8388-442A-A579-3B24C54D5D57}"/>
    <dgm:cxn modelId="{DF0CED33-A22B-497E-9653-DE61D99F8B71}" srcId="{F7BD1AD7-FAC4-4EDB-9039-4AFA0ACB22EA}" destId="{55730983-6F9D-4DD6-A016-6A2BB6968295}" srcOrd="0" destOrd="0" parTransId="{BF373372-B80F-40FC-A93C-58C1E510D45B}" sibTransId="{1118A8EF-57C6-48EE-B409-0522DE853C21}"/>
    <dgm:cxn modelId="{8F72E324-B0C3-4D7E-9E41-CA2E1F5CF925}" type="presOf" srcId="{0C69E9FD-69A2-47D7-B001-275D14578C34}" destId="{02A007BF-1400-4FD1-BD6B-A833B6BC6935}" srcOrd="0" destOrd="0" presId="urn:microsoft.com/office/officeart/2005/8/layout/venn1"/>
    <dgm:cxn modelId="{C77A654B-AFAA-4124-8734-224CEB337944}" type="presOf" srcId="{55730983-6F9D-4DD6-A016-6A2BB6968295}" destId="{C3A3F98A-8125-423C-8075-1BBE62D21B86}" srcOrd="0" destOrd="0" presId="urn:microsoft.com/office/officeart/2005/8/layout/venn1"/>
    <dgm:cxn modelId="{B6314C5E-246C-48A5-B58C-03C08DB26799}" type="presOf" srcId="{55730983-6F9D-4DD6-A016-6A2BB6968295}" destId="{550955F4-8171-43FF-9E8A-A5DE0CB93B38}" srcOrd="1" destOrd="0" presId="urn:microsoft.com/office/officeart/2005/8/layout/venn1"/>
    <dgm:cxn modelId="{6692431E-960D-49EF-8E9F-26F0230780EC}" type="presParOf" srcId="{B7B937F9-A91D-4C1A-A05D-AFCDD6907007}" destId="{C3A3F98A-8125-423C-8075-1BBE62D21B86}" srcOrd="0" destOrd="0" presId="urn:microsoft.com/office/officeart/2005/8/layout/venn1"/>
    <dgm:cxn modelId="{46D01D45-4AF3-4D71-976C-7E23A3087F85}" type="presParOf" srcId="{B7B937F9-A91D-4C1A-A05D-AFCDD6907007}" destId="{550955F4-8171-43FF-9E8A-A5DE0CB93B38}" srcOrd="1" destOrd="0" presId="urn:microsoft.com/office/officeart/2005/8/layout/venn1"/>
    <dgm:cxn modelId="{642EB192-715F-4C55-91E9-FCDA65569697}" type="presParOf" srcId="{B7B937F9-A91D-4C1A-A05D-AFCDD6907007}" destId="{8B06B066-CF63-44BE-B8D8-A5A7DEF21DDE}" srcOrd="2" destOrd="0" presId="urn:microsoft.com/office/officeart/2005/8/layout/venn1"/>
    <dgm:cxn modelId="{EC866426-5F64-4793-BF0E-8E2E25334E04}" type="presParOf" srcId="{B7B937F9-A91D-4C1A-A05D-AFCDD6907007}" destId="{74525BDE-A782-46CB-B8F0-C73CD966668A}" srcOrd="3" destOrd="0" presId="urn:microsoft.com/office/officeart/2005/8/layout/venn1"/>
    <dgm:cxn modelId="{4DC92499-74C5-43D4-89DF-4F8B92B5D364}" type="presParOf" srcId="{B7B937F9-A91D-4C1A-A05D-AFCDD6907007}" destId="{02A007BF-1400-4FD1-BD6B-A833B6BC6935}" srcOrd="4" destOrd="0" presId="urn:microsoft.com/office/officeart/2005/8/layout/venn1"/>
    <dgm:cxn modelId="{D090D79F-4C58-4BA5-B831-96A8F897C08A}" type="presParOf" srcId="{B7B937F9-A91D-4C1A-A05D-AFCDD6907007}" destId="{967195DC-B390-432A-9EA1-65A93838EB8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BCFB0E-ED12-4183-889E-B92C7ED15653}" type="doc">
      <dgm:prSet loTypeId="urn:microsoft.com/office/officeart/2005/8/layout/hProcess9" loCatId="process" qsTypeId="urn:microsoft.com/office/officeart/2005/8/quickstyle/3d1" qsCatId="3D" csTypeId="urn:microsoft.com/office/officeart/2005/8/colors/colorful1" csCatId="colorful" phldr="1"/>
      <dgm:spPr/>
    </dgm:pt>
    <dgm:pt modelId="{B54C4007-D6C3-476F-A3E5-3E5454A1EDEB}">
      <dgm:prSet phldrT="[Текст]"/>
      <dgm:spPr/>
      <dgm:t>
        <a:bodyPr/>
        <a:lstStyle/>
        <a:p>
          <a:r>
            <a:rPr lang="ru-RU" dirty="0" smtClean="0"/>
            <a:t>Психологические соблазны</a:t>
          </a:r>
          <a:endParaRPr lang="ru-RU" dirty="0"/>
        </a:p>
      </dgm:t>
    </dgm:pt>
    <dgm:pt modelId="{FC3B1C6E-4E00-4279-9E63-C18934197285}" type="parTrans" cxnId="{7B7CA591-2B06-4DE9-A08D-3DB367F63D3E}">
      <dgm:prSet/>
      <dgm:spPr/>
      <dgm:t>
        <a:bodyPr/>
        <a:lstStyle/>
        <a:p>
          <a:endParaRPr lang="ru-RU"/>
        </a:p>
      </dgm:t>
    </dgm:pt>
    <dgm:pt modelId="{5FE9BA38-78CB-43E0-8E50-6C1425E5131F}" type="sibTrans" cxnId="{7B7CA591-2B06-4DE9-A08D-3DB367F63D3E}">
      <dgm:prSet/>
      <dgm:spPr/>
      <dgm:t>
        <a:bodyPr/>
        <a:lstStyle/>
        <a:p>
          <a:endParaRPr lang="ru-RU"/>
        </a:p>
      </dgm:t>
    </dgm:pt>
    <dgm:pt modelId="{D8B9E48D-E9E2-4883-A06E-D1D16C27A637}">
      <dgm:prSet phldrT="[Текст]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ru-RU" dirty="0" smtClean="0"/>
            <a:t>Негативные изменения                    в поведении</a:t>
          </a:r>
          <a:endParaRPr lang="ru-RU" dirty="0"/>
        </a:p>
      </dgm:t>
    </dgm:pt>
    <dgm:pt modelId="{6B7F815E-E27C-4EE1-8153-0B82040B3485}" type="parTrans" cxnId="{51DA5E60-536F-4E80-B5EE-D8F29BCACD31}">
      <dgm:prSet/>
      <dgm:spPr/>
      <dgm:t>
        <a:bodyPr/>
        <a:lstStyle/>
        <a:p>
          <a:endParaRPr lang="ru-RU"/>
        </a:p>
      </dgm:t>
    </dgm:pt>
    <dgm:pt modelId="{04A2E0F7-B9B8-4205-87DF-688C89DC1144}" type="sibTrans" cxnId="{51DA5E60-536F-4E80-B5EE-D8F29BCACD31}">
      <dgm:prSet/>
      <dgm:spPr/>
      <dgm:t>
        <a:bodyPr/>
        <a:lstStyle/>
        <a:p>
          <a:endParaRPr lang="ru-RU"/>
        </a:p>
      </dgm:t>
    </dgm:pt>
    <dgm:pt modelId="{7CDDF3C0-9218-43D3-B857-58C34DBF6E09}">
      <dgm:prSet phldrT="[Текст]"/>
      <dgm:spPr/>
      <dgm:t>
        <a:bodyPr/>
        <a:lstStyle/>
        <a:p>
          <a:r>
            <a:rPr lang="ru-RU" dirty="0" smtClean="0"/>
            <a:t>Психологическая зависимость</a:t>
          </a:r>
          <a:endParaRPr lang="ru-RU" dirty="0"/>
        </a:p>
      </dgm:t>
    </dgm:pt>
    <dgm:pt modelId="{01E21461-2833-461F-B576-177C8A2BBB95}" type="parTrans" cxnId="{68FB3B6A-D6A3-402E-8CF0-52A8F94CBCBD}">
      <dgm:prSet/>
      <dgm:spPr/>
      <dgm:t>
        <a:bodyPr/>
        <a:lstStyle/>
        <a:p>
          <a:endParaRPr lang="ru-RU"/>
        </a:p>
      </dgm:t>
    </dgm:pt>
    <dgm:pt modelId="{95E27409-D4E3-4E40-B00C-0B5587DECAAE}" type="sibTrans" cxnId="{68FB3B6A-D6A3-402E-8CF0-52A8F94CBCBD}">
      <dgm:prSet/>
      <dgm:spPr/>
      <dgm:t>
        <a:bodyPr/>
        <a:lstStyle/>
        <a:p>
          <a:endParaRPr lang="ru-RU"/>
        </a:p>
      </dgm:t>
    </dgm:pt>
    <dgm:pt modelId="{882DD29E-C550-40D0-811D-DB62B7DF7334}" type="pres">
      <dgm:prSet presAssocID="{A3BCFB0E-ED12-4183-889E-B92C7ED15653}" presName="CompostProcess" presStyleCnt="0">
        <dgm:presLayoutVars>
          <dgm:dir/>
          <dgm:resizeHandles val="exact"/>
        </dgm:presLayoutVars>
      </dgm:prSet>
      <dgm:spPr/>
    </dgm:pt>
    <dgm:pt modelId="{4D91D24B-D3A3-46EA-BD64-0616F30C4BC2}" type="pres">
      <dgm:prSet presAssocID="{A3BCFB0E-ED12-4183-889E-B92C7ED15653}" presName="arrow" presStyleLbl="bgShp" presStyleIdx="0" presStyleCnt="1"/>
      <dgm:spPr/>
    </dgm:pt>
    <dgm:pt modelId="{A8A4435D-D797-48AD-90CF-3E51CB2FC0BC}" type="pres">
      <dgm:prSet presAssocID="{A3BCFB0E-ED12-4183-889E-B92C7ED15653}" presName="linearProcess" presStyleCnt="0"/>
      <dgm:spPr/>
    </dgm:pt>
    <dgm:pt modelId="{2E7BE49D-452F-4BD7-AEB4-906594EC10E4}" type="pres">
      <dgm:prSet presAssocID="{B54C4007-D6C3-476F-A3E5-3E5454A1EDE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E03EE-7766-45AE-B3F4-EA843BC8F0E6}" type="pres">
      <dgm:prSet presAssocID="{5FE9BA38-78CB-43E0-8E50-6C1425E5131F}" presName="sibTrans" presStyleCnt="0"/>
      <dgm:spPr/>
    </dgm:pt>
    <dgm:pt modelId="{A29FD2BC-B663-49AE-8D52-B6F516DF3FD3}" type="pres">
      <dgm:prSet presAssocID="{D8B9E48D-E9E2-4883-A06E-D1D16C27A637}" presName="textNode" presStyleLbl="node1" presStyleIdx="1" presStyleCnt="3" custLinFactX="89032" custLinFactNeighborX="100000" custLinFactNeighborY="1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3B111-984C-4628-ACD6-78EE7B41FD49}" type="pres">
      <dgm:prSet presAssocID="{04A2E0F7-B9B8-4205-87DF-688C89DC1144}" presName="sibTrans" presStyleCnt="0"/>
      <dgm:spPr/>
    </dgm:pt>
    <dgm:pt modelId="{F1EDE236-304F-41E2-94E7-4E65343C7EE0}" type="pres">
      <dgm:prSet presAssocID="{7CDDF3C0-9218-43D3-B857-58C34DBF6E09}" presName="textNode" presStyleLbl="node1" presStyleIdx="2" presStyleCnt="3" custLinFactX="-100042" custLinFactNeighborX="-200000" custLinFactNeighborY="1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6C96CF-2C09-4314-A0C2-79A145041658}" type="presOf" srcId="{A3BCFB0E-ED12-4183-889E-B92C7ED15653}" destId="{882DD29E-C550-40D0-811D-DB62B7DF7334}" srcOrd="0" destOrd="0" presId="urn:microsoft.com/office/officeart/2005/8/layout/hProcess9"/>
    <dgm:cxn modelId="{2D0C1000-97E6-49F0-A6C8-AB190657E770}" type="presOf" srcId="{B54C4007-D6C3-476F-A3E5-3E5454A1EDEB}" destId="{2E7BE49D-452F-4BD7-AEB4-906594EC10E4}" srcOrd="0" destOrd="0" presId="urn:microsoft.com/office/officeart/2005/8/layout/hProcess9"/>
    <dgm:cxn modelId="{68FB3B6A-D6A3-402E-8CF0-52A8F94CBCBD}" srcId="{A3BCFB0E-ED12-4183-889E-B92C7ED15653}" destId="{7CDDF3C0-9218-43D3-B857-58C34DBF6E09}" srcOrd="2" destOrd="0" parTransId="{01E21461-2833-461F-B576-177C8A2BBB95}" sibTransId="{95E27409-D4E3-4E40-B00C-0B5587DECAAE}"/>
    <dgm:cxn modelId="{72DB3AAF-4340-4084-A321-B60576F46493}" type="presOf" srcId="{7CDDF3C0-9218-43D3-B857-58C34DBF6E09}" destId="{F1EDE236-304F-41E2-94E7-4E65343C7EE0}" srcOrd="0" destOrd="0" presId="urn:microsoft.com/office/officeart/2005/8/layout/hProcess9"/>
    <dgm:cxn modelId="{7B7CA591-2B06-4DE9-A08D-3DB367F63D3E}" srcId="{A3BCFB0E-ED12-4183-889E-B92C7ED15653}" destId="{B54C4007-D6C3-476F-A3E5-3E5454A1EDEB}" srcOrd="0" destOrd="0" parTransId="{FC3B1C6E-4E00-4279-9E63-C18934197285}" sibTransId="{5FE9BA38-78CB-43E0-8E50-6C1425E5131F}"/>
    <dgm:cxn modelId="{51DA5E60-536F-4E80-B5EE-D8F29BCACD31}" srcId="{A3BCFB0E-ED12-4183-889E-B92C7ED15653}" destId="{D8B9E48D-E9E2-4883-A06E-D1D16C27A637}" srcOrd="1" destOrd="0" parTransId="{6B7F815E-E27C-4EE1-8153-0B82040B3485}" sibTransId="{04A2E0F7-B9B8-4205-87DF-688C89DC1144}"/>
    <dgm:cxn modelId="{CFFE651E-8036-49F2-B0A6-2A538E5DAF95}" type="presOf" srcId="{D8B9E48D-E9E2-4883-A06E-D1D16C27A637}" destId="{A29FD2BC-B663-49AE-8D52-B6F516DF3FD3}" srcOrd="0" destOrd="0" presId="urn:microsoft.com/office/officeart/2005/8/layout/hProcess9"/>
    <dgm:cxn modelId="{9668F7E9-DB2D-45C1-96BF-F0D41F7A0600}" type="presParOf" srcId="{882DD29E-C550-40D0-811D-DB62B7DF7334}" destId="{4D91D24B-D3A3-46EA-BD64-0616F30C4BC2}" srcOrd="0" destOrd="0" presId="urn:microsoft.com/office/officeart/2005/8/layout/hProcess9"/>
    <dgm:cxn modelId="{6CF37923-8069-4D4B-BA06-E35102175A17}" type="presParOf" srcId="{882DD29E-C550-40D0-811D-DB62B7DF7334}" destId="{A8A4435D-D797-48AD-90CF-3E51CB2FC0BC}" srcOrd="1" destOrd="0" presId="urn:microsoft.com/office/officeart/2005/8/layout/hProcess9"/>
    <dgm:cxn modelId="{F6445B6A-8A00-4A06-8526-3D503991F639}" type="presParOf" srcId="{A8A4435D-D797-48AD-90CF-3E51CB2FC0BC}" destId="{2E7BE49D-452F-4BD7-AEB4-906594EC10E4}" srcOrd="0" destOrd="0" presId="urn:microsoft.com/office/officeart/2005/8/layout/hProcess9"/>
    <dgm:cxn modelId="{7C7D67D0-F518-46DB-A765-2058AFA039BC}" type="presParOf" srcId="{A8A4435D-D797-48AD-90CF-3E51CB2FC0BC}" destId="{8F5E03EE-7766-45AE-B3F4-EA843BC8F0E6}" srcOrd="1" destOrd="0" presId="urn:microsoft.com/office/officeart/2005/8/layout/hProcess9"/>
    <dgm:cxn modelId="{7575D674-740F-4A69-87A1-1A9396A9843F}" type="presParOf" srcId="{A8A4435D-D797-48AD-90CF-3E51CB2FC0BC}" destId="{A29FD2BC-B663-49AE-8D52-B6F516DF3FD3}" srcOrd="2" destOrd="0" presId="urn:microsoft.com/office/officeart/2005/8/layout/hProcess9"/>
    <dgm:cxn modelId="{8D22CACB-D7F3-47B3-9B5F-91BB1C62E2DC}" type="presParOf" srcId="{A8A4435D-D797-48AD-90CF-3E51CB2FC0BC}" destId="{D0F3B111-984C-4628-ACD6-78EE7B41FD49}" srcOrd="3" destOrd="0" presId="urn:microsoft.com/office/officeart/2005/8/layout/hProcess9"/>
    <dgm:cxn modelId="{4E9341B2-D4B7-4972-9D8E-B8A1166A99CC}" type="presParOf" srcId="{A8A4435D-D797-48AD-90CF-3E51CB2FC0BC}" destId="{F1EDE236-304F-41E2-94E7-4E65343C7EE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BB77E3-FEC9-4D71-AFFE-DB72C4767787}">
      <dsp:nvSpPr>
        <dsp:cNvPr id="0" name=""/>
        <dsp:cNvSpPr/>
      </dsp:nvSpPr>
      <dsp:spPr>
        <a:xfrm>
          <a:off x="1481116" y="256316"/>
          <a:ext cx="5086889" cy="176660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C5093-4950-4DC3-81BD-C966645F3AE9}">
      <dsp:nvSpPr>
        <dsp:cNvPr id="0" name=""/>
        <dsp:cNvSpPr/>
      </dsp:nvSpPr>
      <dsp:spPr>
        <a:xfrm>
          <a:off x="3539532" y="4582143"/>
          <a:ext cx="985831" cy="630932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324596-1165-45B3-808C-5BBD04049BB1}">
      <dsp:nvSpPr>
        <dsp:cNvPr id="0" name=""/>
        <dsp:cNvSpPr/>
      </dsp:nvSpPr>
      <dsp:spPr>
        <a:xfrm>
          <a:off x="1666452" y="5086889"/>
          <a:ext cx="4731990" cy="1182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</a:t>
          </a:r>
          <a:endParaRPr lang="ru-RU" sz="41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66452" y="5086889"/>
        <a:ext cx="4731990" cy="1182997"/>
      </dsp:txXfrm>
    </dsp:sp>
    <dsp:sp modelId="{A4F803AC-4022-41A4-97F3-4F4A7DF8F176}">
      <dsp:nvSpPr>
        <dsp:cNvPr id="0" name=""/>
        <dsp:cNvSpPr/>
      </dsp:nvSpPr>
      <dsp:spPr>
        <a:xfrm>
          <a:off x="3330536" y="2159364"/>
          <a:ext cx="1774496" cy="177449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поведение</a:t>
          </a:r>
          <a:endParaRPr lang="ru-RU" sz="1400" kern="1200" dirty="0"/>
        </a:p>
      </dsp:txBody>
      <dsp:txXfrm>
        <a:off x="3330536" y="2159364"/>
        <a:ext cx="1774496" cy="1774496"/>
      </dsp:txXfrm>
    </dsp:sp>
    <dsp:sp modelId="{DFD9EC1B-E712-4547-B6F8-3FC81657D447}">
      <dsp:nvSpPr>
        <dsp:cNvPr id="0" name=""/>
        <dsp:cNvSpPr/>
      </dsp:nvSpPr>
      <dsp:spPr>
        <a:xfrm>
          <a:off x="2060785" y="828098"/>
          <a:ext cx="1774496" cy="177449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Эмоциональная сфера</a:t>
          </a:r>
          <a:endParaRPr lang="ru-RU" sz="1400" kern="1200" dirty="0"/>
        </a:p>
      </dsp:txBody>
      <dsp:txXfrm>
        <a:off x="2060785" y="828098"/>
        <a:ext cx="1774496" cy="1774496"/>
      </dsp:txXfrm>
    </dsp:sp>
    <dsp:sp modelId="{BE1EB04B-319E-42AA-AF26-8465A0490F44}">
      <dsp:nvSpPr>
        <dsp:cNvPr id="0" name=""/>
        <dsp:cNvSpPr/>
      </dsp:nvSpPr>
      <dsp:spPr>
        <a:xfrm>
          <a:off x="3874715" y="399064"/>
          <a:ext cx="1774496" cy="177449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когнитивная сфера</a:t>
          </a:r>
          <a:endParaRPr lang="ru-RU" sz="1400" kern="1200" dirty="0"/>
        </a:p>
      </dsp:txBody>
      <dsp:txXfrm>
        <a:off x="3874715" y="399064"/>
        <a:ext cx="1774496" cy="1774496"/>
      </dsp:txXfrm>
    </dsp:sp>
    <dsp:sp modelId="{3B03E68D-42E5-4783-86F1-EDA78FAA86E4}">
      <dsp:nvSpPr>
        <dsp:cNvPr id="0" name=""/>
        <dsp:cNvSpPr/>
      </dsp:nvSpPr>
      <dsp:spPr>
        <a:xfrm>
          <a:off x="1296135" y="288039"/>
          <a:ext cx="5520655" cy="441652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141747-80C2-4E56-9AEA-91BB9F5D993E}">
      <dsp:nvSpPr>
        <dsp:cNvPr id="0" name=""/>
        <dsp:cNvSpPr/>
      </dsp:nvSpPr>
      <dsp:spPr>
        <a:xfrm>
          <a:off x="3776819" y="2624691"/>
          <a:ext cx="3207956" cy="3207956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действие</a:t>
          </a:r>
          <a:endParaRPr lang="ru-RU" sz="1800" kern="1200" dirty="0"/>
        </a:p>
      </dsp:txBody>
      <dsp:txXfrm>
        <a:off x="3776819" y="2624691"/>
        <a:ext cx="3207956" cy="3207956"/>
      </dsp:txXfrm>
    </dsp:sp>
    <dsp:sp modelId="{680A568A-663F-4D3C-91FC-A994E00BC82C}">
      <dsp:nvSpPr>
        <dsp:cNvPr id="0" name=""/>
        <dsp:cNvSpPr/>
      </dsp:nvSpPr>
      <dsp:spPr>
        <a:xfrm>
          <a:off x="1910372" y="1866447"/>
          <a:ext cx="2333059" cy="2333059"/>
        </a:xfrm>
        <a:prstGeom prst="gear6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отношение</a:t>
          </a:r>
          <a:endParaRPr lang="ru-RU" sz="1800" kern="1200" dirty="0"/>
        </a:p>
      </dsp:txBody>
      <dsp:txXfrm>
        <a:off x="1910372" y="1866447"/>
        <a:ext cx="2333059" cy="2333059"/>
      </dsp:txXfrm>
    </dsp:sp>
    <dsp:sp modelId="{6F883762-2756-4552-B289-F714989452C2}">
      <dsp:nvSpPr>
        <dsp:cNvPr id="0" name=""/>
        <dsp:cNvSpPr/>
      </dsp:nvSpPr>
      <dsp:spPr>
        <a:xfrm rot="20700000">
          <a:off x="3217123" y="256874"/>
          <a:ext cx="2285921" cy="2285921"/>
        </a:xfrm>
        <a:prstGeom prst="gear6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знание</a:t>
          </a:r>
          <a:endParaRPr lang="ru-RU" sz="1800" kern="1200" dirty="0"/>
        </a:p>
      </dsp:txBody>
      <dsp:txXfrm>
        <a:off x="3718493" y="758244"/>
        <a:ext cx="1283182" cy="1283182"/>
      </dsp:txXfrm>
    </dsp:sp>
    <dsp:sp modelId="{F6CD2B90-8E0D-4F2E-A0CE-2C80101E6F02}">
      <dsp:nvSpPr>
        <dsp:cNvPr id="0" name=""/>
        <dsp:cNvSpPr/>
      </dsp:nvSpPr>
      <dsp:spPr>
        <a:xfrm>
          <a:off x="3548537" y="2130086"/>
          <a:ext cx="4106184" cy="4106184"/>
        </a:xfrm>
        <a:prstGeom prst="circularArrow">
          <a:avLst>
            <a:gd name="adj1" fmla="val 4687"/>
            <a:gd name="adj2" fmla="val 299029"/>
            <a:gd name="adj3" fmla="val 2545110"/>
            <a:gd name="adj4" fmla="val 15800276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CBBF30-FFA4-4EC9-8516-8FD51A0815B8}">
      <dsp:nvSpPr>
        <dsp:cNvPr id="0" name=""/>
        <dsp:cNvSpPr/>
      </dsp:nvSpPr>
      <dsp:spPr>
        <a:xfrm>
          <a:off x="1497191" y="1343198"/>
          <a:ext cx="2983399" cy="298339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D3D4C0-7F85-44EB-A1B2-327856D8A1FB}">
      <dsp:nvSpPr>
        <dsp:cNvPr id="0" name=""/>
        <dsp:cNvSpPr/>
      </dsp:nvSpPr>
      <dsp:spPr>
        <a:xfrm>
          <a:off x="2688366" y="-250859"/>
          <a:ext cx="3216705" cy="321670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A3F98A-8125-423C-8075-1BBE62D21B86}">
      <dsp:nvSpPr>
        <dsp:cNvPr id="0" name=""/>
        <dsp:cNvSpPr/>
      </dsp:nvSpPr>
      <dsp:spPr>
        <a:xfrm>
          <a:off x="2599488" y="61206"/>
          <a:ext cx="2937926" cy="29379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Психологическое насилие</a:t>
          </a:r>
          <a:endParaRPr lang="ru-RU" sz="1900" kern="1200" dirty="0"/>
        </a:p>
      </dsp:txBody>
      <dsp:txXfrm>
        <a:off x="2991212" y="575343"/>
        <a:ext cx="2154479" cy="1322066"/>
      </dsp:txXfrm>
    </dsp:sp>
    <dsp:sp modelId="{8B06B066-CF63-44BE-B8D8-A5A7DEF21DDE}">
      <dsp:nvSpPr>
        <dsp:cNvPr id="0" name=""/>
        <dsp:cNvSpPr/>
      </dsp:nvSpPr>
      <dsp:spPr>
        <a:xfrm>
          <a:off x="3659590" y="1897410"/>
          <a:ext cx="2937926" cy="293792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Способы психологической защиты</a:t>
          </a:r>
          <a:endParaRPr lang="ru-RU" sz="1900" kern="1200" dirty="0"/>
        </a:p>
      </dsp:txBody>
      <dsp:txXfrm>
        <a:off x="4558106" y="2656375"/>
        <a:ext cx="1762755" cy="1615859"/>
      </dsp:txXfrm>
    </dsp:sp>
    <dsp:sp modelId="{02A007BF-1400-4FD1-BD6B-A833B6BC6935}">
      <dsp:nvSpPr>
        <dsp:cNvPr id="0" name=""/>
        <dsp:cNvSpPr/>
      </dsp:nvSpPr>
      <dsp:spPr>
        <a:xfrm>
          <a:off x="1539387" y="1897410"/>
          <a:ext cx="2937926" cy="293792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Манипуляции</a:t>
          </a:r>
          <a:endParaRPr lang="ru-RU" sz="1900" kern="1200" dirty="0"/>
        </a:p>
      </dsp:txBody>
      <dsp:txXfrm>
        <a:off x="1816041" y="2656375"/>
        <a:ext cx="1762755" cy="161585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91D24B-D3A3-46EA-BD64-0616F30C4BC2}">
      <dsp:nvSpPr>
        <dsp:cNvPr id="0" name=""/>
        <dsp:cNvSpPr/>
      </dsp:nvSpPr>
      <dsp:spPr>
        <a:xfrm>
          <a:off x="604867" y="0"/>
          <a:ext cx="6855161" cy="5976664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E7BE49D-452F-4BD7-AEB4-906594EC10E4}">
      <dsp:nvSpPr>
        <dsp:cNvPr id="0" name=""/>
        <dsp:cNvSpPr/>
      </dsp:nvSpPr>
      <dsp:spPr>
        <a:xfrm>
          <a:off x="8663" y="1792999"/>
          <a:ext cx="2595888" cy="23906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Психологические соблазны</a:t>
          </a:r>
          <a:endParaRPr lang="ru-RU" sz="2300" kern="1200" dirty="0"/>
        </a:p>
      </dsp:txBody>
      <dsp:txXfrm>
        <a:off x="8663" y="1792999"/>
        <a:ext cx="2595888" cy="2390665"/>
      </dsp:txXfrm>
    </dsp:sp>
    <dsp:sp modelId="{A29FD2BC-B663-49AE-8D52-B6F516DF3FD3}">
      <dsp:nvSpPr>
        <dsp:cNvPr id="0" name=""/>
        <dsp:cNvSpPr/>
      </dsp:nvSpPr>
      <dsp:spPr>
        <a:xfrm>
          <a:off x="5175627" y="1823456"/>
          <a:ext cx="2595888" cy="2390665"/>
        </a:xfrm>
        <a:prstGeom prst="roundRect">
          <a:avLst/>
        </a:prstGeom>
        <a:solidFill>
          <a:schemeClr val="bg2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Негативные изменения                    в поведении</a:t>
          </a:r>
          <a:endParaRPr lang="ru-RU" sz="2300" kern="1200" dirty="0"/>
        </a:p>
      </dsp:txBody>
      <dsp:txXfrm>
        <a:off x="5175627" y="1823456"/>
        <a:ext cx="2595888" cy="2390665"/>
      </dsp:txXfrm>
    </dsp:sp>
    <dsp:sp modelId="{F1EDE236-304F-41E2-94E7-4E65343C7EE0}">
      <dsp:nvSpPr>
        <dsp:cNvPr id="0" name=""/>
        <dsp:cNvSpPr/>
      </dsp:nvSpPr>
      <dsp:spPr>
        <a:xfrm>
          <a:off x="2603461" y="1823456"/>
          <a:ext cx="2595888" cy="23906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Психологическая зависимость</a:t>
          </a:r>
          <a:endParaRPr lang="ru-RU" sz="2300" kern="1200" dirty="0"/>
        </a:p>
      </dsp:txBody>
      <dsp:txXfrm>
        <a:off x="2603461" y="1823456"/>
        <a:ext cx="2595888" cy="2390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1737C-0B69-49EC-9490-B11971A91E0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4B898-BC3E-4DB0-AD44-56B0140264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289B65-F860-4BA4-A660-8BFCD358AB8E}" type="slidenum">
              <a:rPr lang="ru-RU" sz="1200"/>
              <a:pPr algn="r"/>
              <a:t>38</a:t>
            </a:fld>
            <a:endParaRPr lang="ru-RU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лания,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5C8E9D-0ECA-458B-938B-B3B053A88D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496944" cy="1470025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Психология экстремизма и терроризма. Системная </a:t>
            </a:r>
            <a:r>
              <a:rPr lang="ru-RU" sz="3200" dirty="0" err="1" smtClean="0"/>
              <a:t>биопсихосоциодуховная</a:t>
            </a:r>
            <a:r>
              <a:rPr lang="ru-RU" sz="3200" dirty="0" smtClean="0"/>
              <a:t> профилактика радикализма, экстремизма и терроризма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293096"/>
            <a:ext cx="7200800" cy="1752600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sz="2500" dirty="0" smtClean="0"/>
              <a:t>Герасимова В.В., кандидат психологических наук, председатель республиканского координационного научно-методического совета педагогов-психологов при Министерстве образования и науки Республики Татарстан, эксперт Общественной палаты РТ и Экспертно-консультативного Совета при </a:t>
            </a:r>
            <a:r>
              <a:rPr lang="ru-RU" sz="2500" dirty="0" err="1" smtClean="0"/>
              <a:t>Антинаркотической</a:t>
            </a:r>
            <a:r>
              <a:rPr lang="ru-RU" sz="2500" dirty="0" smtClean="0"/>
              <a:t> </a:t>
            </a:r>
            <a:r>
              <a:rPr lang="ru-RU" sz="2400" dirty="0" smtClean="0"/>
              <a:t>комиссии в РТ</a:t>
            </a:r>
            <a:endParaRPr lang="ru-RU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9873" name="Диаграмма 16"/>
          <p:cNvGraphicFramePr>
            <a:graphicFrameLocks/>
          </p:cNvGraphicFramePr>
          <p:nvPr/>
        </p:nvGraphicFramePr>
        <p:xfrm>
          <a:off x="0" y="0"/>
          <a:ext cx="9144000" cy="5949280"/>
        </p:xfrm>
        <a:graphic>
          <a:graphicData uri="http://schemas.openxmlformats.org/presentationml/2006/ole">
            <p:oleObj spid="_x0000_s97282" name="Диаграмма" r:id="rId3" imgW="6645216" imgH="2883658" progId="Excel.Sheet.8">
              <p:embed/>
            </p:oleObj>
          </a:graphicData>
        </a:graphic>
      </p:graphicFrame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0" y="2886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0" y="451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1924" name="Диаграмма 18"/>
          <p:cNvGraphicFramePr>
            <a:graphicFrameLocks/>
          </p:cNvGraphicFramePr>
          <p:nvPr/>
        </p:nvGraphicFramePr>
        <p:xfrm>
          <a:off x="0" y="764704"/>
          <a:ext cx="9144000" cy="4581128"/>
        </p:xfrm>
        <a:graphic>
          <a:graphicData uri="http://schemas.openxmlformats.org/presentationml/2006/ole">
            <p:oleObj spid="_x0000_s99330" name="Диаграмма" r:id="rId3" imgW="5669771" imgH="1865538" progId="Excel.Sheet.8">
              <p:embed/>
            </p:oleObj>
          </a:graphicData>
        </a:graphic>
      </p:graphicFrame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Диаграмма 29"/>
          <p:cNvPicPr>
            <a:picLocks noChangeArrowheads="1"/>
          </p:cNvPicPr>
          <p:nvPr/>
        </p:nvPicPr>
        <p:blipFill>
          <a:blip r:embed="rId2" cstate="print"/>
          <a:srcRect r="-44" b="-76"/>
          <a:stretch>
            <a:fillRect/>
          </a:stretch>
        </p:blipFill>
        <p:spPr bwMode="auto">
          <a:xfrm>
            <a:off x="0" y="0"/>
            <a:ext cx="914400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выводы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У участников социологического исследования отмечается нехватка специфических компетенций для организации и проведения профилактической антитеррористической деятельности среди обучающихся. Отмечается подмена одних мероприятий другими.</a:t>
            </a:r>
          </a:p>
          <a:p>
            <a:pPr lvl="0">
              <a:buNone/>
            </a:pPr>
            <a:endParaRPr lang="ru-RU" sz="2400" dirty="0" smtClean="0"/>
          </a:p>
          <a:p>
            <a:pPr lvl="0"/>
            <a:r>
              <a:rPr lang="ru-RU" sz="2400" dirty="0" smtClean="0"/>
              <a:t>Руководящие и педагогические работники испытывают недостаточность в современном, профессиональном дидактическом и методическом обеспечении работы по профилактике экстремизма и терроризма в общеобразовательной организации.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выводы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400" dirty="0" smtClean="0"/>
              <a:t>У руководящих и педагогических работников общеобразовательных организаций на уровне навыка не сформированы действия, которые необходимо предпринимать в ситуации угрозы террористического акта – экстремальной ситуации.</a:t>
            </a:r>
          </a:p>
          <a:p>
            <a:pPr lvl="0"/>
            <a:r>
              <a:rPr lang="ru-RU" sz="2400" dirty="0" smtClean="0"/>
              <a:t>Респонденты существенную роль в проведении работы по профилактике экстремизма и терроризма среди обучающихся делегируют правоохранительным органам и СМИ, нивелируя при этом ресурсы образовательной практики и воспитательной работы в формировании ключевых компетенций школьников, которые способны выступить системой личностной самозащиты от рисков вовлечения в экстремистскую деятельность и террористические организации. Другими словами, присутствует перенос ответственности.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95263" y="533400"/>
            <a:ext cx="8015287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 smtClean="0">
                <a:solidFill>
                  <a:srgbClr val="C00000"/>
                </a:solidFill>
              </a:rPr>
              <a:t>Что имеем на сегодняшний день?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«-»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000099"/>
                </a:solidFill>
              </a:rPr>
              <a:t>усеченное и фрагментарное восприятие научной проблемы и социального явления</a:t>
            </a:r>
          </a:p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000099"/>
                </a:solidFill>
              </a:rPr>
              <a:t>поверхностность и разовый характер профилактических мероприятий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smtClean="0">
                <a:solidFill>
                  <a:srgbClr val="000099"/>
                </a:solidFill>
              </a:rPr>
              <a:t>неопределенность в зонах ответственности и содержании функционала специалистов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95263" y="533400"/>
            <a:ext cx="8015287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 smtClean="0">
                <a:solidFill>
                  <a:srgbClr val="C00000"/>
                </a:solidFill>
              </a:rPr>
              <a:t>Что имеем на сегодняшний день?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«+»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0099"/>
                </a:solidFill>
              </a:rPr>
              <a:t>Разработан современный интегрированный научный подход системной </a:t>
            </a:r>
            <a:r>
              <a:rPr lang="ru-RU" sz="2800" b="1" dirty="0" err="1" smtClean="0">
                <a:solidFill>
                  <a:srgbClr val="000099"/>
                </a:solidFill>
              </a:rPr>
              <a:t>биопсихосоциодуховной</a:t>
            </a:r>
            <a:r>
              <a:rPr lang="ru-RU" sz="2800" b="1" dirty="0" smtClean="0">
                <a:solidFill>
                  <a:srgbClr val="000099"/>
                </a:solidFill>
              </a:rPr>
              <a:t> профилактики радикализма, экстремизма и терроризма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0099"/>
                </a:solidFill>
              </a:rPr>
              <a:t> Определены психологические аспекты антитеррористического мировоззрения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0099"/>
                </a:solidFill>
              </a:rPr>
              <a:t>Формируется инструментальное обеспечение для всех субъектов образовательной деятельности</a:t>
            </a:r>
          </a:p>
          <a:p>
            <a:pPr>
              <a:buFont typeface="Wingdings" pitchFamily="2" charset="2"/>
              <a:buNone/>
            </a:pPr>
            <a:endParaRPr lang="ru-RU" dirty="0" smtClean="0"/>
          </a:p>
          <a:p>
            <a:pPr>
              <a:buFont typeface="Wingdings" pitchFamily="2" charset="2"/>
              <a:buNone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/>
          </p:cNvSpPr>
          <p:nvPr/>
        </p:nvSpPr>
        <p:spPr bwMode="auto">
          <a:xfrm>
            <a:off x="395288" y="0"/>
            <a:ext cx="82296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>
                <a:solidFill>
                  <a:srgbClr val="C00000"/>
                </a:solidFill>
              </a:rPr>
              <a:t>Основные вопросы</a:t>
            </a:r>
          </a:p>
        </p:txBody>
      </p:sp>
      <p:sp>
        <p:nvSpPr>
          <p:cNvPr id="4102" name="TextBox 22"/>
          <p:cNvSpPr txBox="1">
            <a:spLocks noChangeArrowheads="1"/>
          </p:cNvSpPr>
          <p:nvPr/>
        </p:nvSpPr>
        <p:spPr bwMode="auto">
          <a:xfrm>
            <a:off x="251520" y="692696"/>
            <a:ext cx="4607743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С каким контингентом </a:t>
            </a:r>
            <a:r>
              <a:rPr lang="ru-RU" sz="2000" b="1" dirty="0" smtClean="0">
                <a:solidFill>
                  <a:srgbClr val="002060"/>
                </a:solidFill>
              </a:rPr>
              <a:t>работаем по формированию антитеррористического мировоззрения (</a:t>
            </a:r>
            <a:r>
              <a:rPr lang="ru-RU" sz="2000" b="1" dirty="0">
                <a:solidFill>
                  <a:srgbClr val="002060"/>
                </a:solidFill>
              </a:rPr>
              <a:t>характеристики </a:t>
            </a:r>
            <a:r>
              <a:rPr lang="ru-RU" sz="2000" b="1" dirty="0" smtClean="0">
                <a:solidFill>
                  <a:srgbClr val="002060"/>
                </a:solidFill>
              </a:rPr>
              <a:t>обучающихся, педагогов и родителей)</a:t>
            </a:r>
          </a:p>
          <a:p>
            <a:pPr algn="just">
              <a:buFont typeface="Arial" charset="0"/>
              <a:buChar char="•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 Что представляет собой феномен - системной </a:t>
            </a:r>
            <a:r>
              <a:rPr lang="ru-RU" sz="2000" b="1" dirty="0" err="1" smtClean="0">
                <a:solidFill>
                  <a:srgbClr val="002060"/>
                </a:solidFill>
              </a:rPr>
              <a:t>биопсихосоциодуховной</a:t>
            </a:r>
            <a:r>
              <a:rPr lang="ru-RU" sz="2000" b="1" dirty="0" smtClean="0">
                <a:solidFill>
                  <a:srgbClr val="002060"/>
                </a:solidFill>
              </a:rPr>
              <a:t> профилактики радикализма, экстремизма и терроризма</a:t>
            </a:r>
          </a:p>
          <a:p>
            <a:pPr algn="just">
              <a:buFont typeface="Arial" charset="0"/>
              <a:buChar char="•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Какие существуют инструменты формирования антитеррористического мировоззрения у субъектов образовательной деятельности 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9931" t="2625" r="19933" b="10751"/>
          <a:stretch>
            <a:fillRect/>
          </a:stretch>
        </p:blipFill>
        <p:spPr bwMode="auto">
          <a:xfrm rot="16200000">
            <a:off x="4161944" y="1606808"/>
            <a:ext cx="5517232" cy="383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/>
          </p:cNvSpPr>
          <p:nvPr/>
        </p:nvSpPr>
        <p:spPr bwMode="auto">
          <a:xfrm>
            <a:off x="468313" y="18891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dirty="0">
                <a:solidFill>
                  <a:srgbClr val="C00000"/>
                </a:solidFill>
              </a:rPr>
              <a:t>Негативные характеристики современного социально-психологического </a:t>
            </a:r>
            <a:r>
              <a:rPr lang="ru-RU" sz="2000" b="1" dirty="0" smtClean="0">
                <a:solidFill>
                  <a:srgbClr val="C00000"/>
                </a:solidFill>
              </a:rPr>
              <a:t>портрета субъектов образовательной деятельности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468313" y="1341438"/>
            <a:ext cx="4895775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Утомляемость и физическое недомогание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Тревожность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Раздражительность, агрессивность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Рассеянность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Сужение интересов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Декларативность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Ориентация на разовое оперативное решение задач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Ограничение социальных контактов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Двойной стандарт 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Преувеличенное чувство собственной важности (превосходства)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Деконгруэнтность</a:t>
            </a:r>
            <a:r>
              <a:rPr lang="ru-RU" sz="2000" dirty="0">
                <a:solidFill>
                  <a:srgbClr val="002060"/>
                </a:solidFill>
              </a:rPr>
              <a:t> эмоций, мыслей, слов и поведения</a:t>
            </a:r>
          </a:p>
          <a:p>
            <a:pPr>
              <a:buFont typeface="Arial" charset="0"/>
              <a:buChar char="•"/>
            </a:pPr>
            <a:endParaRPr lang="ru-RU" sz="2400" dirty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</a:pP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127" name="Picture 7" descr="http://retnodamayanthi.files.wordpress.com/2008/05/teacher.gif?w=2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052736"/>
            <a:ext cx="19526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4" name="Text Box 26"/>
          <p:cNvSpPr txBox="1">
            <a:spLocks noChangeArrowheads="1"/>
          </p:cNvSpPr>
          <p:nvPr/>
        </p:nvSpPr>
        <p:spPr bwMode="auto">
          <a:xfrm>
            <a:off x="5975350" y="5156200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accent2"/>
                </a:solidFill>
              </a:rPr>
              <a:t>    </a:t>
            </a:r>
            <a:r>
              <a:rPr lang="ru-RU" b="1" dirty="0" smtClean="0">
                <a:solidFill>
                  <a:schemeClr val="accent2"/>
                </a:solidFill>
              </a:rPr>
              <a:t>                      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05064"/>
            <a:ext cx="2857128" cy="2669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>
                <a:solidFill>
                  <a:srgbClr val="800000"/>
                </a:solidFill>
              </a:rPr>
              <a:t>Компетенции руководителей образовательных организаций в сфере профилактики терроризма</a:t>
            </a:r>
          </a:p>
        </p:txBody>
      </p:sp>
      <p:graphicFrame>
        <p:nvGraphicFramePr>
          <p:cNvPr id="5320" name="Group 20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93920"/>
        </p:xfrm>
        <a:graphic>
          <a:graphicData uri="http://schemas.openxmlformats.org/drawingml/2006/table">
            <a:tbl>
              <a:tblPr/>
              <a:tblGrid>
                <a:gridCol w="2286000"/>
                <a:gridCol w="5943600"/>
              </a:tblGrid>
              <a:tr h="838200">
                <a:tc rowSpan="6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деятельность, направленная на  организацию и проведение профилактической антитеррористической деятельности с обучающимися, педагогическим коллективом и родителями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Разрабатывать и реализовывать   систему мероприятий по профилактике и коррекции  социально деструктивного и  дезадаптированного поведения обучающихся, выявленными факторами риска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работу по подготовке персонала ОО к действиям при возникновении террористических угроз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антитеррористическую пропаганду среди коллектива педагогов и обучающихся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делопроизводство, правил разработки пакета документов по антитеррористической защите организации, а также перспективного плана обеспечения безопасности ОО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алгоритм поведения педагогического коллектива и обучающихся при угрозе террористического акта и осуществлять контроль за его реализацией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своевременной диагностики угроз террористического акта, в том числе со стороны семей, входящих в группу риска.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www.fresher.ru/images4/pozitivnye-motivatory/4.jpg"/>
          <p:cNvPicPr>
            <a:picLocks noChangeAspect="1" noChangeArrowheads="1"/>
          </p:cNvPicPr>
          <p:nvPr/>
        </p:nvPicPr>
        <p:blipFill>
          <a:blip r:embed="rId2" cstate="print"/>
          <a:srcRect b="2182"/>
          <a:stretch>
            <a:fillRect/>
          </a:stretch>
        </p:blipFill>
        <p:spPr bwMode="auto">
          <a:xfrm>
            <a:off x="-49213" y="0"/>
            <a:ext cx="91932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>
                <a:solidFill>
                  <a:srgbClr val="800000"/>
                </a:solidFill>
              </a:rPr>
              <a:t>Компетенции </a:t>
            </a:r>
            <a:br>
              <a:rPr lang="ru-RU" sz="2000" b="1">
                <a:solidFill>
                  <a:srgbClr val="800000"/>
                </a:solidFill>
              </a:rPr>
            </a:br>
            <a:r>
              <a:rPr lang="ru-RU" sz="2000" b="1">
                <a:solidFill>
                  <a:srgbClr val="800000"/>
                </a:solidFill>
              </a:rPr>
              <a:t>педагогов среднего и старшего звена общеобразовательных организаций в сфере профилактики терроризма</a:t>
            </a:r>
            <a:endParaRPr lang="ru-RU" sz="2000"/>
          </a:p>
        </p:txBody>
      </p:sp>
      <p:graphicFrame>
        <p:nvGraphicFramePr>
          <p:cNvPr id="11330" name="Group 6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754880"/>
        </p:xfrm>
        <a:graphic>
          <a:graphicData uri="http://schemas.openxmlformats.org/drawingml/2006/table">
            <a:tbl>
              <a:tblPr/>
              <a:tblGrid>
                <a:gridCol w="2362200"/>
                <a:gridCol w="5867400"/>
              </a:tblGrid>
              <a:tr h="533400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деятельность, направленная на  организацию и проведение профилактической антитеррористической деятельности с обучающимися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профилактике  социально деструктивного и  дезадаптированного поведения обучающихся среднего и старшего звена образовательных организаций с использованием активных форм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формированию антитеррористического мировоззрения у родителей обучающихся среднего и старшего звена образовательных организаций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алгоритмами, приемами антитеррористической защиты детей во время пребывания их в ОО и обеспечения их безопасности в случае возникновения террористических угроз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Включение элементов антитеррористической профилактики в содержание предметной и внеурочной деятельности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>
                <a:solidFill>
                  <a:srgbClr val="800000"/>
                </a:solidFill>
              </a:rPr>
              <a:t>Компетенции педагогов-психологов образовательных организаций в сфере профилактики терроризма</a:t>
            </a:r>
            <a:endParaRPr lang="ru-RU" sz="4000"/>
          </a:p>
        </p:txBody>
      </p:sp>
      <p:graphicFrame>
        <p:nvGraphicFramePr>
          <p:cNvPr id="12361" name="Group 7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998720"/>
        </p:xfrm>
        <a:graphic>
          <a:graphicData uri="http://schemas.openxmlformats.org/drawingml/2006/table">
            <a:tbl>
              <a:tblPr/>
              <a:tblGrid>
                <a:gridCol w="3048000"/>
                <a:gridCol w="5181600"/>
              </a:tblGrid>
              <a:tr h="60960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деятельность, направленная на сохранение и укрепление психологического здоровья обучающихся в процессе обучения и воспитания в ОО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 психологической профилактике  социально деструктивного и  дезадаптированного поведения обучающихся  образовательных организаций с использованием индивидуальных и групповых форм работы обучающихся и их родителей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методами психодиагностики по выявлению детей и семей группы социального риска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техниками коррекционной работы в форме индивидуальных консультаций и групповых занятий с обучающимися группы риска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Психологическая профилактика нарушений поведения и отклонений в развитии обучающихся, испытывающих трудности в освоении основных общеобразовательных программ, развитии и социальной адаптации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Создавать и поддерживать в образовательной организации психологические условия обучения и воспитания, необходимые для нормального психического развития и формирования обучающихся, испытывающих трудности в освоении основных общеобразовательных программ, развитии и социальной адаптации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ChangeArrowheads="1"/>
          </p:cNvSpPr>
          <p:nvPr/>
        </p:nvSpPr>
        <p:spPr bwMode="auto">
          <a:xfrm>
            <a:off x="609600" y="228600"/>
            <a:ext cx="80772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Самые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распространенные </a:t>
            </a: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пограничные психические нарушения у современных школьников </a:t>
            </a:r>
            <a:endParaRPr lang="ru-RU" sz="24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>
                <a:solidFill>
                  <a:srgbClr val="003399"/>
                </a:solidFill>
                <a:latin typeface="Cambria" pitchFamily="18" charset="0"/>
              </a:rPr>
              <a:t> </a:t>
            </a: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утомляемость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истощаемость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тревога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страхи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раздражительность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бессонница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>
                <a:solidFill>
                  <a:srgbClr val="003399"/>
                </a:solidFill>
                <a:latin typeface="Cambria" pitchFamily="18" charset="0"/>
              </a:rPr>
              <a:t>снижение </a:t>
            </a: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внимания 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>
                <a:solidFill>
                  <a:srgbClr val="003399"/>
                </a:solidFill>
                <a:latin typeface="Cambria" pitchFamily="18" charset="0"/>
              </a:rPr>
              <a:t>нарушения </a:t>
            </a: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поведения</a:t>
            </a:r>
            <a:endParaRPr lang="ru-RU" sz="22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15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200" b="1" i="1" dirty="0" smtClean="0">
                <a:solidFill>
                  <a:srgbClr val="003399"/>
                </a:solidFill>
                <a:latin typeface="Cambria" pitchFamily="18" charset="0"/>
              </a:rPr>
              <a:t>зависимости</a:t>
            </a:r>
            <a:r>
              <a:rPr lang="ru-RU" sz="2200" b="1" dirty="0" smtClean="0">
                <a:solidFill>
                  <a:srgbClr val="003399"/>
                </a:solidFill>
                <a:latin typeface="Cambria" pitchFamily="18" charset="0"/>
              </a:rPr>
              <a:t> </a:t>
            </a:r>
            <a:endParaRPr lang="ru-RU" sz="2200" b="1" dirty="0">
              <a:solidFill>
                <a:srgbClr val="003399"/>
              </a:solidFill>
              <a:latin typeface="Cambria" pitchFamily="18" charset="0"/>
            </a:endParaRP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 cstate="print"/>
          <a:srcRect r="4105" b="5405"/>
          <a:stretch>
            <a:fillRect/>
          </a:stretch>
        </p:blipFill>
        <p:spPr bwMode="auto">
          <a:xfrm>
            <a:off x="4000496" y="1928802"/>
            <a:ext cx="500601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9"/>
          <p:cNvSpPr txBox="1">
            <a:spLocks noChangeArrowheads="1"/>
          </p:cNvSpPr>
          <p:nvPr/>
        </p:nvSpPr>
        <p:spPr bwMode="auto">
          <a:xfrm>
            <a:off x="574675" y="5084763"/>
            <a:ext cx="8569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800000"/>
                </a:solidFill>
              </a:rPr>
              <a:t>Проявления:</a:t>
            </a:r>
            <a:r>
              <a:rPr lang="ru-RU" sz="1400">
                <a:solidFill>
                  <a:srgbClr val="800000"/>
                </a:solidFill>
              </a:rPr>
              <a:t> тревожность, агрессивность, инфантильность, ригидность, отчужденность,  непоследовательность в деятельности, шаблонность, поверхностность</a:t>
            </a:r>
          </a:p>
        </p:txBody>
      </p:sp>
      <p:sp>
        <p:nvSpPr>
          <p:cNvPr id="12294" name="Заголовок 1"/>
          <p:cNvSpPr>
            <a:spLocks/>
          </p:cNvSpPr>
          <p:nvPr/>
        </p:nvSpPr>
        <p:spPr bwMode="auto">
          <a:xfrm>
            <a:off x="395288" y="0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>
                <a:solidFill>
                  <a:srgbClr val="C00000"/>
                </a:solidFill>
              </a:rPr>
              <a:t>Социально-психологический  портрет </a:t>
            </a:r>
            <a:br>
              <a:rPr lang="ru-RU" sz="2000" b="1">
                <a:solidFill>
                  <a:srgbClr val="C00000"/>
                </a:solidFill>
              </a:rPr>
            </a:br>
            <a:r>
              <a:rPr lang="ru-RU" sz="2000" b="1">
                <a:solidFill>
                  <a:srgbClr val="C00000"/>
                </a:solidFill>
              </a:rPr>
              <a:t>современного обучающегося (общие тенденции)</a:t>
            </a:r>
          </a:p>
        </p:txBody>
      </p:sp>
      <p:graphicFrame>
        <p:nvGraphicFramePr>
          <p:cNvPr id="78950" name="Group 102"/>
          <p:cNvGraphicFramePr>
            <a:graphicFrameLocks noGrp="1"/>
          </p:cNvGraphicFramePr>
          <p:nvPr/>
        </p:nvGraphicFramePr>
        <p:xfrm>
          <a:off x="395288" y="908050"/>
          <a:ext cx="8353425" cy="3975101"/>
        </p:xfrm>
        <a:graphic>
          <a:graphicData uri="http://schemas.openxmlformats.org/drawingml/2006/table">
            <a:tbl>
              <a:tblPr/>
              <a:tblGrid>
                <a:gridCol w="2087562"/>
                <a:gridCol w="6265863"/>
              </a:tblGrid>
              <a:tr h="508000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Личностная сфера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Обесценивание ценности собственной жизни и жизни окружающих людей, утрата традиций, стрессы, страхи, агрессия (суициды)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Фиксация на удовлетворении физиологических и материальных потребностей (наркотизация)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Доминирование потребительской позиции  сочетающейся с  атрофией работы над собой и активной, продуктивной деятельностью в  целом (СМИ, телевидение)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Обеднение среды реального общения  на фоне виртуализации жизни (компьютеризация)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Ролевая сфера (ученик)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Снижение учебной мотивации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Дистанцирование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 от одноклассников и учителей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Оценка перестала быть стимулом для развития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Инфантилизация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 и ригидность  в области учебной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Выявляют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нарушения психического здоровья у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школьников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4429124" y="1785926"/>
            <a:ext cx="40576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FF3300"/>
                </a:solidFill>
              </a:rPr>
              <a:t>Врачи – 95 %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D5D925"/>
                </a:solidFill>
              </a:rPr>
              <a:t>Учителя – 23 %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00CC00"/>
                </a:solidFill>
              </a:rPr>
              <a:t>Родители – </a:t>
            </a:r>
            <a:r>
              <a:rPr lang="ru-RU" sz="4000" b="1" dirty="0" smtClean="0">
                <a:solidFill>
                  <a:srgbClr val="00CC00"/>
                </a:solidFill>
              </a:rPr>
              <a:t>2,9</a:t>
            </a:r>
            <a:endParaRPr lang="ru-RU" sz="4000" b="1" dirty="0">
              <a:solidFill>
                <a:srgbClr val="00CC00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ru-RU" sz="4000" b="1" dirty="0"/>
          </a:p>
        </p:txBody>
      </p:sp>
      <p:pic>
        <p:nvPicPr>
          <p:cNvPr id="9" name="Picture 2" descr="http://www.yo-o-o.ru/upload/tape/photo/1303131860_prav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4332807" cy="346707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028384" y="4869160"/>
            <a:ext cx="5581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CC00"/>
                </a:solidFill>
              </a:rPr>
              <a:t>%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209" y="476672"/>
            <a:ext cx="8689583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332656"/>
            <a:ext cx="7714104" cy="480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Экстремизм и терроризм являются звеньями цепочки взаимосвязанных понятий: </a:t>
            </a:r>
          </a:p>
          <a:p>
            <a:pPr algn="ctr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радикализм</a:t>
            </a:r>
            <a:r>
              <a:rPr lang="ru-RU" sz="2600" dirty="0" smtClean="0">
                <a:solidFill>
                  <a:srgbClr val="C00000"/>
                </a:solidFill>
              </a:rPr>
              <a:t> – </a:t>
            </a:r>
            <a:r>
              <a:rPr lang="ru-RU" sz="2600" b="1" dirty="0" smtClean="0">
                <a:solidFill>
                  <a:srgbClr val="C00000"/>
                </a:solidFill>
              </a:rPr>
              <a:t>экстремизм</a:t>
            </a:r>
            <a:r>
              <a:rPr lang="ru-RU" sz="2600" dirty="0" smtClean="0">
                <a:solidFill>
                  <a:srgbClr val="C00000"/>
                </a:solidFill>
              </a:rPr>
              <a:t> – </a:t>
            </a:r>
            <a:r>
              <a:rPr lang="ru-RU" sz="2600" b="1" dirty="0" smtClean="0">
                <a:solidFill>
                  <a:srgbClr val="C00000"/>
                </a:solidFill>
              </a:rPr>
              <a:t>фанатизм</a:t>
            </a:r>
            <a:r>
              <a:rPr lang="ru-RU" sz="2600" dirty="0" smtClean="0">
                <a:solidFill>
                  <a:srgbClr val="C00000"/>
                </a:solidFill>
              </a:rPr>
              <a:t> – </a:t>
            </a:r>
            <a:r>
              <a:rPr lang="ru-RU" sz="2600" b="1" dirty="0" smtClean="0">
                <a:solidFill>
                  <a:srgbClr val="C00000"/>
                </a:solidFill>
              </a:rPr>
              <a:t>терроризм</a:t>
            </a:r>
          </a:p>
          <a:p>
            <a:pPr algn="ctr">
              <a:buNone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1950" b="1" dirty="0" smtClean="0">
                <a:solidFill>
                  <a:srgbClr val="002060"/>
                </a:solidFill>
              </a:rPr>
              <a:t>Радикализм</a:t>
            </a:r>
            <a:r>
              <a:rPr lang="ru-RU" sz="1950" dirty="0" smtClean="0">
                <a:solidFill>
                  <a:srgbClr val="002060"/>
                </a:solidFill>
              </a:rPr>
              <a:t> (от лат. </a:t>
            </a:r>
            <a:r>
              <a:rPr lang="ru-RU" sz="1950" dirty="0" err="1" smtClean="0">
                <a:solidFill>
                  <a:srgbClr val="002060"/>
                </a:solidFill>
              </a:rPr>
              <a:t>radix</a:t>
            </a:r>
            <a:r>
              <a:rPr lang="ru-RU" sz="1950" dirty="0" smtClean="0">
                <a:solidFill>
                  <a:srgbClr val="002060"/>
                </a:solidFill>
              </a:rPr>
              <a:t> — корень)</a:t>
            </a:r>
            <a:r>
              <a:rPr lang="ru-RU" sz="1950" b="1" dirty="0" smtClean="0">
                <a:solidFill>
                  <a:srgbClr val="002060"/>
                </a:solidFill>
              </a:rPr>
              <a:t> </a:t>
            </a:r>
            <a:r>
              <a:rPr lang="ru-RU" sz="1950" dirty="0" smtClean="0">
                <a:solidFill>
                  <a:srgbClr val="002060"/>
                </a:solidFill>
              </a:rPr>
              <a:t>обозначает стремление доводить политическое или иное мнение до его конечных логических и практических выводов, не мирясь ни на каких компромиссах. </a:t>
            </a:r>
          </a:p>
          <a:p>
            <a:r>
              <a:rPr lang="ru-RU" sz="1950" b="1" dirty="0" smtClean="0">
                <a:solidFill>
                  <a:srgbClr val="002060"/>
                </a:solidFill>
              </a:rPr>
              <a:t>Фанатизм</a:t>
            </a:r>
            <a:r>
              <a:rPr lang="ru-RU" sz="1950" dirty="0" smtClean="0">
                <a:solidFill>
                  <a:srgbClr val="002060"/>
                </a:solidFill>
              </a:rPr>
              <a:t> (от лат. </a:t>
            </a:r>
            <a:r>
              <a:rPr lang="ru-RU" sz="1950" dirty="0" err="1" smtClean="0">
                <a:solidFill>
                  <a:srgbClr val="002060"/>
                </a:solidFill>
              </a:rPr>
              <a:t>fanum</a:t>
            </a:r>
            <a:r>
              <a:rPr lang="ru-RU" sz="1950" dirty="0" smtClean="0">
                <a:solidFill>
                  <a:srgbClr val="002060"/>
                </a:solidFill>
              </a:rPr>
              <a:t> - жертвенник) - твердая и не признающая никаких аргументов безальтернативная приверженность личности определенным представлениям и убеждениям, что в решающей степени определяет практически любую ее активность и оценочное отношение к окружающему миру.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Мировоззрение</a:t>
            </a:r>
            <a:r>
              <a:rPr lang="ru-RU" dirty="0" smtClean="0">
                <a:solidFill>
                  <a:srgbClr val="002060"/>
                </a:solidFill>
              </a:rPr>
              <a:t>  – это обобщенная и целостная картина мира, совокупность представлений об окружающей человека действительности, о самом человеке, формах его отношения и взаимосвязи с этой действительностью.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Антитеррористическое мировоззрение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……………………………………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548680"/>
          <a:ext cx="8064896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67544" y="404664"/>
          <a:ext cx="813690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есть психология?</a:t>
            </a:r>
          </a:p>
          <a:p>
            <a:r>
              <a:rPr lang="ru-RU" dirty="0" smtClean="0"/>
              <a:t>Каков смысловой </a:t>
            </a:r>
            <a:r>
              <a:rPr lang="ru-RU" dirty="0" err="1" smtClean="0"/>
              <a:t>контент</a:t>
            </a:r>
            <a:r>
              <a:rPr lang="ru-RU" dirty="0" smtClean="0"/>
              <a:t> психологии терроризма и экстремизма?</a:t>
            </a:r>
          </a:p>
          <a:p>
            <a:r>
              <a:rPr lang="ru-RU" dirty="0" smtClean="0"/>
              <a:t>В чем смысл и назначение этой лекции?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2060"/>
                </a:solidFill>
              </a:rPr>
              <a:t>С социально</a:t>
            </a:r>
            <a:r>
              <a:rPr lang="en-US" dirty="0" smtClean="0">
                <a:solidFill>
                  <a:srgbClr val="002060"/>
                </a:solidFill>
              </a:rPr>
              <a:t>‐</a:t>
            </a:r>
            <a:r>
              <a:rPr lang="ru-RU" dirty="0" smtClean="0">
                <a:solidFill>
                  <a:srgbClr val="002060"/>
                </a:solidFill>
              </a:rPr>
              <a:t>психологической точки зрения основой терроризма служит утрата веры в возможность повышения своего статуса через индивидуальные усилия, сохраняя свою социальную идентичность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необходимо твёрдо сформировать ряд убеждений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терроризм во всех его формах и проявлениях представляет собой одну из самых серьёзных угроз национальной безопасности России;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любая террористическая деятельность является бесчеловечной и преступной и не имеющей оправдания независимо от мотивации;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любая террористическая деятельность неизбежно будет раскрыта, а её участники понесут заслуженное наказание;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любая террористическая деятельность бесцельна, так как не способствует созданию благополучной и счастливой жизни её участников ни при каких условиях.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8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		</a:t>
            </a:r>
            <a:r>
              <a:rPr lang="ru-RU" sz="2400" b="1" dirty="0" smtClean="0">
                <a:solidFill>
                  <a:srgbClr val="C00000"/>
                </a:solidFill>
              </a:rPr>
              <a:t>Необходимо научиться:</a:t>
            </a:r>
          </a:p>
          <a:p>
            <a:pPr>
              <a:buNone/>
            </a:pPr>
            <a:r>
              <a:rPr lang="ru-RU" sz="2400" dirty="0" smtClean="0"/>
              <a:t>	- </a:t>
            </a:r>
            <a:r>
              <a:rPr lang="ru-RU" sz="2400" dirty="0" smtClean="0">
                <a:solidFill>
                  <a:srgbClr val="002060"/>
                </a:solidFill>
              </a:rPr>
              <a:t>предвидеть события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	-прогнозировать развитие различных опасных ситуаций и вести себя безопасно, чтобы снизить фактор риска от их последствий. </a:t>
            </a:r>
          </a:p>
          <a:p>
            <a:pPr>
              <a:buNone/>
            </a:pPr>
            <a:r>
              <a:rPr lang="ru-RU" sz="2400" dirty="0" smtClean="0"/>
              <a:t>		</a:t>
            </a:r>
            <a:r>
              <a:rPr lang="ru-RU" sz="2400" b="1" dirty="0" smtClean="0">
                <a:solidFill>
                  <a:srgbClr val="C00000"/>
                </a:solidFill>
              </a:rPr>
              <a:t>Важно 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иметь чётко сформулированную цель жизни и добиваться её достижения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 противостоять различным соблазнам и экстремистским предложениям, какими бы они ни казались привлекательными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учиться приспосабливаться к постоянно меняющейся обстановке и регулировать в соответствии с ней своё поведение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 управлять своими эмоциями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противостоять воздействию сильного стресса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вырабатывать эмоциональную устойчивость и психологическую уравновешенность в поведении в различных жизненных ситуациях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постоянно формировать и совершенствовать свою индивидуальную систему здорового образа жизни и повышать уровень своей культуры безопасности жизнедеятельности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476672"/>
          <a:ext cx="813690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404664"/>
          <a:ext cx="806489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219200" y="457200"/>
            <a:ext cx="731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0066"/>
                </a:solidFill>
                <a:latin typeface="Corbel" pitchFamily="34" charset="0"/>
              </a:rPr>
              <a:t>Биопсихосоциальный подход</a:t>
            </a: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2195513" y="1268413"/>
            <a:ext cx="6948487" cy="3600450"/>
          </a:xfrm>
          <a:prstGeom prst="triangle">
            <a:avLst>
              <a:gd name="adj" fmla="val 49713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>
              <a:latin typeface="Times New Roman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995738" y="3429000"/>
            <a:ext cx="3740150" cy="33813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здоровьесберегающее поведение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708400" y="3789363"/>
            <a:ext cx="4235450" cy="33813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самозащита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348038" y="4149725"/>
            <a:ext cx="4784725" cy="3381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разумный эгоизм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132138" y="4508500"/>
            <a:ext cx="5335587" cy="339725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потребности и ресурсы</a:t>
            </a:r>
          </a:p>
        </p:txBody>
      </p:sp>
      <p:sp>
        <p:nvSpPr>
          <p:cNvPr id="68615" name="Line 8"/>
          <p:cNvSpPr>
            <a:spLocks noChangeShapeType="1"/>
          </p:cNvSpPr>
          <p:nvPr/>
        </p:nvSpPr>
        <p:spPr bwMode="auto">
          <a:xfrm flipV="1">
            <a:off x="3348038" y="1196975"/>
            <a:ext cx="0" cy="34559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003800" y="1989138"/>
            <a:ext cx="1439863" cy="584200"/>
          </a:xfrm>
          <a:prstGeom prst="rect">
            <a:avLst/>
          </a:prstGeom>
          <a:solidFill>
            <a:srgbClr val="FAFDC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CC"/>
                </a:solidFill>
                <a:latin typeface="Times New Roman" pitchFamily="18" charset="0"/>
              </a:rPr>
              <a:t>восстановление со-знания</a:t>
            </a:r>
            <a:r>
              <a:rPr lang="ru-RU" sz="1600">
                <a:latin typeface="Verdana" pitchFamily="34" charset="0"/>
              </a:rPr>
              <a:t> 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4427538" y="2565400"/>
            <a:ext cx="2586037" cy="830263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E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расширение пространства                                     </a:t>
            </a:r>
          </a:p>
          <a:p>
            <a:pPr algn="ctr"/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осознанного проживания</a:t>
            </a:r>
          </a:p>
        </p:txBody>
      </p:sp>
      <p:sp>
        <p:nvSpPr>
          <p:cNvPr id="13324" name="Oval 5"/>
          <p:cNvSpPr>
            <a:spLocks noChangeArrowheads="1"/>
          </p:cNvSpPr>
          <p:nvPr/>
        </p:nvSpPr>
        <p:spPr bwMode="auto">
          <a:xfrm>
            <a:off x="323850" y="1628775"/>
            <a:ext cx="2590800" cy="252095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</a:endParaRPr>
          </a:p>
          <a:p>
            <a:endParaRPr lang="ru-RU">
              <a:latin typeface="Verdana" pitchFamily="34" charset="0"/>
            </a:endParaRPr>
          </a:p>
        </p:txBody>
      </p:sp>
      <p:sp>
        <p:nvSpPr>
          <p:cNvPr id="13325" name="Oval 6"/>
          <p:cNvSpPr>
            <a:spLocks noChangeArrowheads="1"/>
          </p:cNvSpPr>
          <p:nvPr/>
        </p:nvSpPr>
        <p:spPr bwMode="auto">
          <a:xfrm>
            <a:off x="800100" y="2016125"/>
            <a:ext cx="1636713" cy="170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</a:endParaRPr>
          </a:p>
        </p:txBody>
      </p:sp>
      <p:sp>
        <p:nvSpPr>
          <p:cNvPr id="13326" name="Oval 7"/>
          <p:cNvSpPr>
            <a:spLocks noChangeArrowheads="1"/>
          </p:cNvSpPr>
          <p:nvPr/>
        </p:nvSpPr>
        <p:spPr bwMode="auto">
          <a:xfrm>
            <a:off x="1281113" y="2538413"/>
            <a:ext cx="711200" cy="693737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13327" name="TextBox 14"/>
          <p:cNvSpPr txBox="1">
            <a:spLocks noChangeArrowheads="1"/>
          </p:cNvSpPr>
          <p:nvPr/>
        </p:nvSpPr>
        <p:spPr bwMode="auto">
          <a:xfrm>
            <a:off x="1116013" y="4292600"/>
            <a:ext cx="86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</a:rPr>
              <a:t>I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3328" name="TextBox 15"/>
          <p:cNvSpPr txBox="1">
            <a:spLocks noChangeArrowheads="1"/>
          </p:cNvSpPr>
          <p:nvPr/>
        </p:nvSpPr>
        <p:spPr bwMode="auto">
          <a:xfrm>
            <a:off x="5580063" y="5013325"/>
            <a:ext cx="86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</a:rPr>
              <a:t>III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3329" name="TextBox 16"/>
          <p:cNvSpPr txBox="1">
            <a:spLocks noChangeArrowheads="1"/>
          </p:cNvSpPr>
          <p:nvPr/>
        </p:nvSpPr>
        <p:spPr bwMode="auto">
          <a:xfrm>
            <a:off x="1116013" y="5589588"/>
            <a:ext cx="784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Гетероагрессия                   Аутоагрессия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643438" y="5876925"/>
            <a:ext cx="13684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572000" y="6092825"/>
            <a:ext cx="143986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332" name="TextBox 21"/>
          <p:cNvSpPr txBox="1">
            <a:spLocks noChangeArrowheads="1"/>
          </p:cNvSpPr>
          <p:nvPr/>
        </p:nvSpPr>
        <p:spPr bwMode="auto">
          <a:xfrm>
            <a:off x="4932363" y="6308725"/>
            <a:ext cx="86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</a:rPr>
              <a:t>II</a:t>
            </a:r>
            <a:endParaRPr lang="ru-RU" sz="20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ChangeArrowheads="1"/>
          </p:cNvSpPr>
          <p:nvPr/>
        </p:nvSpPr>
        <p:spPr bwMode="auto">
          <a:xfrm>
            <a:off x="323850" y="260350"/>
            <a:ext cx="862488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400" b="1">
                <a:solidFill>
                  <a:schemeClr val="tx2"/>
                </a:solidFill>
              </a:rPr>
              <a:t>Биопсихосоциальная структура человека и общества </a:t>
            </a:r>
          </a:p>
          <a:p>
            <a:pPr algn="ctr"/>
            <a:r>
              <a:rPr lang="ru-RU" sz="2400" b="1">
                <a:solidFill>
                  <a:schemeClr val="tx2"/>
                </a:solidFill>
              </a:rPr>
              <a:t>(А.М. Карпов)</a:t>
            </a:r>
          </a:p>
        </p:txBody>
      </p:sp>
      <p:sp>
        <p:nvSpPr>
          <p:cNvPr id="14339" name="Oval 1028"/>
          <p:cNvSpPr>
            <a:spLocks noChangeArrowheads="1"/>
          </p:cNvSpPr>
          <p:nvPr/>
        </p:nvSpPr>
        <p:spPr bwMode="auto">
          <a:xfrm>
            <a:off x="827088" y="1916113"/>
            <a:ext cx="3886200" cy="34290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14340" name="Oval 1029"/>
          <p:cNvSpPr>
            <a:spLocks noChangeArrowheads="1"/>
          </p:cNvSpPr>
          <p:nvPr/>
        </p:nvSpPr>
        <p:spPr bwMode="auto">
          <a:xfrm>
            <a:off x="1360488" y="2373313"/>
            <a:ext cx="2895600" cy="2514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4341" name="Oval 1030"/>
          <p:cNvSpPr>
            <a:spLocks noChangeArrowheads="1"/>
          </p:cNvSpPr>
          <p:nvPr/>
        </p:nvSpPr>
        <p:spPr bwMode="auto">
          <a:xfrm>
            <a:off x="1817688" y="2830513"/>
            <a:ext cx="19812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2" name="Rectangle 1031"/>
          <p:cNvSpPr>
            <a:spLocks noChangeArrowheads="1"/>
          </p:cNvSpPr>
          <p:nvPr/>
        </p:nvSpPr>
        <p:spPr bwMode="auto">
          <a:xfrm>
            <a:off x="2274888" y="1839913"/>
            <a:ext cx="936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дух</a:t>
            </a: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2274888" y="2373313"/>
            <a:ext cx="1144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4344" name="Rectangle 1033"/>
          <p:cNvSpPr>
            <a:spLocks noChangeArrowheads="1"/>
          </p:cNvSpPr>
          <p:nvPr/>
        </p:nvSpPr>
        <p:spPr bwMode="auto">
          <a:xfrm>
            <a:off x="2351088" y="3211513"/>
            <a:ext cx="91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250825" y="5626100"/>
            <a:ext cx="864235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ctr" eaLnBrk="0" hangingPunct="0"/>
            <a:r>
              <a:rPr lang="ru-RU" sz="2000" b="1">
                <a:solidFill>
                  <a:srgbClr val="C00000"/>
                </a:solidFill>
                <a:cs typeface="Times New Roman" pitchFamily="18" charset="0"/>
              </a:rPr>
              <a:t>БПС подход позволяет сохранить структурно-смысловое единство изучаемых явлений при их анализе</a:t>
            </a:r>
            <a:endParaRPr lang="ru-RU" sz="2000" b="1">
              <a:solidFill>
                <a:srgbClr val="C00000"/>
              </a:solidFill>
            </a:endParaRPr>
          </a:p>
        </p:txBody>
      </p:sp>
      <p:sp>
        <p:nvSpPr>
          <p:cNvPr id="14346" name="Oval 2"/>
          <p:cNvSpPr>
            <a:spLocks noChangeArrowheads="1"/>
          </p:cNvSpPr>
          <p:nvPr/>
        </p:nvSpPr>
        <p:spPr bwMode="auto">
          <a:xfrm>
            <a:off x="5194300" y="2349500"/>
            <a:ext cx="3657600" cy="21336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</a:endParaRPr>
          </a:p>
          <a:p>
            <a:endParaRPr lang="ru-RU">
              <a:latin typeface="Verdana" pitchFamily="34" charset="0"/>
            </a:endParaRPr>
          </a:p>
        </p:txBody>
      </p:sp>
      <p:sp>
        <p:nvSpPr>
          <p:cNvPr id="14347" name="Oval 3"/>
          <p:cNvSpPr>
            <a:spLocks noChangeArrowheads="1"/>
          </p:cNvSpPr>
          <p:nvPr/>
        </p:nvSpPr>
        <p:spPr bwMode="auto">
          <a:xfrm>
            <a:off x="5422900" y="2349500"/>
            <a:ext cx="3429000" cy="21336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</a:endParaRPr>
          </a:p>
        </p:txBody>
      </p:sp>
      <p:sp>
        <p:nvSpPr>
          <p:cNvPr id="14348" name="Oval 4"/>
          <p:cNvSpPr>
            <a:spLocks noChangeArrowheads="1"/>
          </p:cNvSpPr>
          <p:nvPr/>
        </p:nvSpPr>
        <p:spPr bwMode="auto">
          <a:xfrm>
            <a:off x="5651500" y="2349500"/>
            <a:ext cx="3197225" cy="2057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rgbClr val="996633"/>
              </a:solidFill>
              <a:latin typeface="Verdana" pitchFamily="34" charset="0"/>
            </a:endParaRPr>
          </a:p>
        </p:txBody>
      </p:sp>
      <p:sp>
        <p:nvSpPr>
          <p:cNvPr id="14349" name="Text Box 12"/>
          <p:cNvSpPr txBox="1">
            <a:spLocks noChangeArrowheads="1"/>
          </p:cNvSpPr>
          <p:nvPr/>
        </p:nvSpPr>
        <p:spPr bwMode="auto">
          <a:xfrm>
            <a:off x="6032500" y="2730500"/>
            <a:ext cx="2590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 b="1">
                <a:latin typeface="Verdana" pitchFamily="34" charset="0"/>
              </a:rPr>
              <a:t>тело</a:t>
            </a:r>
          </a:p>
        </p:txBody>
      </p:sp>
      <p:sp>
        <p:nvSpPr>
          <p:cNvPr id="14350" name="TextBox 13"/>
          <p:cNvSpPr txBox="1">
            <a:spLocks noChangeArrowheads="1"/>
          </p:cNvSpPr>
          <p:nvPr/>
        </p:nvSpPr>
        <p:spPr bwMode="auto">
          <a:xfrm>
            <a:off x="2124075" y="1341438"/>
            <a:ext cx="14398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Норма		</a:t>
            </a:r>
          </a:p>
        </p:txBody>
      </p:sp>
      <p:sp>
        <p:nvSpPr>
          <p:cNvPr id="14351" name="TextBox 14"/>
          <p:cNvSpPr txBox="1">
            <a:spLocks noChangeArrowheads="1"/>
          </p:cNvSpPr>
          <p:nvPr/>
        </p:nvSpPr>
        <p:spPr bwMode="auto">
          <a:xfrm>
            <a:off x="6372225" y="1412875"/>
            <a:ext cx="14398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Патология		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16200000" flipH="1">
            <a:off x="1678781" y="3536157"/>
            <a:ext cx="5572125" cy="71438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1714500"/>
            <a:ext cx="173831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1643063"/>
            <a:ext cx="1714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Oval 7"/>
          <p:cNvSpPr>
            <a:spLocks noChangeArrowheads="1"/>
          </p:cNvSpPr>
          <p:nvPr/>
        </p:nvSpPr>
        <p:spPr bwMode="auto">
          <a:xfrm>
            <a:off x="214313" y="1571625"/>
            <a:ext cx="3786187" cy="4000500"/>
          </a:xfrm>
          <a:prstGeom prst="ellipse">
            <a:avLst/>
          </a:prstGeom>
          <a:noFill/>
          <a:ln w="762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0" name="Oval 8"/>
          <p:cNvSpPr>
            <a:spLocks noChangeArrowheads="1"/>
          </p:cNvSpPr>
          <p:nvPr/>
        </p:nvSpPr>
        <p:spPr bwMode="auto">
          <a:xfrm>
            <a:off x="714375" y="2071688"/>
            <a:ext cx="2928938" cy="307181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1" name="Oval 9"/>
          <p:cNvSpPr>
            <a:spLocks noChangeArrowheads="1"/>
          </p:cNvSpPr>
          <p:nvPr/>
        </p:nvSpPr>
        <p:spPr bwMode="auto">
          <a:xfrm>
            <a:off x="1143000" y="2714625"/>
            <a:ext cx="2071688" cy="2000250"/>
          </a:xfrm>
          <a:prstGeom prst="ellips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88" y="214313"/>
            <a:ext cx="8572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Приоритеты</a:t>
            </a:r>
          </a:p>
        </p:txBody>
      </p:sp>
      <p:sp>
        <p:nvSpPr>
          <p:cNvPr id="16393" name="TextBox 17"/>
          <p:cNvSpPr txBox="1">
            <a:spLocks noChangeArrowheads="1"/>
          </p:cNvSpPr>
          <p:nvPr/>
        </p:nvSpPr>
        <p:spPr bwMode="auto">
          <a:xfrm>
            <a:off x="1500188" y="5143500"/>
            <a:ext cx="1346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духовные</a:t>
            </a:r>
          </a:p>
        </p:txBody>
      </p:sp>
      <p:sp>
        <p:nvSpPr>
          <p:cNvPr id="16394" name="TextBox 19"/>
          <p:cNvSpPr txBox="1">
            <a:spLocks noChangeArrowheads="1"/>
          </p:cNvSpPr>
          <p:nvPr/>
        </p:nvSpPr>
        <p:spPr bwMode="auto">
          <a:xfrm>
            <a:off x="1357313" y="4714875"/>
            <a:ext cx="1624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социальные</a:t>
            </a:r>
          </a:p>
        </p:txBody>
      </p:sp>
      <p:sp>
        <p:nvSpPr>
          <p:cNvPr id="16395" name="TextBox 21"/>
          <p:cNvSpPr txBox="1">
            <a:spLocks noChangeArrowheads="1"/>
          </p:cNvSpPr>
          <p:nvPr/>
        </p:nvSpPr>
        <p:spPr bwMode="auto">
          <a:xfrm>
            <a:off x="1285875" y="4000500"/>
            <a:ext cx="1906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материальные</a:t>
            </a:r>
          </a:p>
        </p:txBody>
      </p:sp>
      <p:sp>
        <p:nvSpPr>
          <p:cNvPr id="16396" name="Oval 7"/>
          <p:cNvSpPr>
            <a:spLocks noChangeArrowheads="1"/>
          </p:cNvSpPr>
          <p:nvPr/>
        </p:nvSpPr>
        <p:spPr bwMode="auto">
          <a:xfrm>
            <a:off x="4643438" y="1643063"/>
            <a:ext cx="3786187" cy="4000500"/>
          </a:xfrm>
          <a:prstGeom prst="ellips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7" name="Oval 8"/>
          <p:cNvSpPr>
            <a:spLocks noChangeArrowheads="1"/>
          </p:cNvSpPr>
          <p:nvPr/>
        </p:nvSpPr>
        <p:spPr bwMode="auto">
          <a:xfrm>
            <a:off x="5072063" y="2143125"/>
            <a:ext cx="2928937" cy="307181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8" name="Oval 9"/>
          <p:cNvSpPr>
            <a:spLocks noChangeArrowheads="1"/>
          </p:cNvSpPr>
          <p:nvPr/>
        </p:nvSpPr>
        <p:spPr bwMode="auto">
          <a:xfrm>
            <a:off x="5786438" y="2928938"/>
            <a:ext cx="1643062" cy="1714500"/>
          </a:xfrm>
          <a:prstGeom prst="ellipse">
            <a:avLst/>
          </a:prstGeom>
          <a:noFill/>
          <a:ln w="762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9" name="TextBox 25"/>
          <p:cNvSpPr txBox="1">
            <a:spLocks noChangeArrowheads="1"/>
          </p:cNvSpPr>
          <p:nvPr/>
        </p:nvSpPr>
        <p:spPr bwMode="auto">
          <a:xfrm>
            <a:off x="5643563" y="5143500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материальные</a:t>
            </a:r>
          </a:p>
        </p:txBody>
      </p:sp>
      <p:sp>
        <p:nvSpPr>
          <p:cNvPr id="16400" name="TextBox 26"/>
          <p:cNvSpPr txBox="1">
            <a:spLocks noChangeArrowheads="1"/>
          </p:cNvSpPr>
          <p:nvPr/>
        </p:nvSpPr>
        <p:spPr bwMode="auto">
          <a:xfrm>
            <a:off x="5715000" y="4714875"/>
            <a:ext cx="1624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социальные</a:t>
            </a:r>
          </a:p>
        </p:txBody>
      </p:sp>
      <p:sp>
        <p:nvSpPr>
          <p:cNvPr id="16401" name="TextBox 27"/>
          <p:cNvSpPr txBox="1">
            <a:spLocks noChangeArrowheads="1"/>
          </p:cNvSpPr>
          <p:nvPr/>
        </p:nvSpPr>
        <p:spPr bwMode="auto">
          <a:xfrm>
            <a:off x="5929313" y="4071938"/>
            <a:ext cx="1346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духовные</a:t>
            </a:r>
          </a:p>
        </p:txBody>
      </p:sp>
      <p:sp>
        <p:nvSpPr>
          <p:cNvPr id="16402" name="TextBox 28"/>
          <p:cNvSpPr txBox="1">
            <a:spLocks noChangeArrowheads="1"/>
          </p:cNvSpPr>
          <p:nvPr/>
        </p:nvSpPr>
        <p:spPr bwMode="auto">
          <a:xfrm>
            <a:off x="928688" y="785813"/>
            <a:ext cx="3500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Педагогов, родителей, детей</a:t>
            </a:r>
          </a:p>
        </p:txBody>
      </p:sp>
      <p:sp>
        <p:nvSpPr>
          <p:cNvPr id="16403" name="TextBox 29"/>
          <p:cNvSpPr txBox="1">
            <a:spLocks noChangeArrowheads="1"/>
          </p:cNvSpPr>
          <p:nvPr/>
        </p:nvSpPr>
        <p:spPr bwMode="auto">
          <a:xfrm>
            <a:off x="5148263" y="785813"/>
            <a:ext cx="3095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Представителей организаций ДН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84582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500" b="1" dirty="0" smtClean="0">
                <a:solidFill>
                  <a:srgbClr val="C00000"/>
                </a:solidFill>
              </a:rPr>
              <a:t>Психологическая структура личности </a:t>
            </a:r>
            <a:br>
              <a:rPr lang="ru-RU" sz="3500" b="1" dirty="0" smtClean="0">
                <a:solidFill>
                  <a:srgbClr val="C00000"/>
                </a:solidFill>
              </a:rPr>
            </a:br>
            <a:r>
              <a:rPr lang="ru-RU" sz="2500" b="1" dirty="0" smtClean="0">
                <a:solidFill>
                  <a:srgbClr val="C00000"/>
                </a:solidFill>
              </a:rPr>
              <a:t>концепция К.К. Платонова</a:t>
            </a:r>
          </a:p>
        </p:txBody>
      </p:sp>
      <p:graphicFrame>
        <p:nvGraphicFramePr>
          <p:cNvPr id="64515" name="Group 3"/>
          <p:cNvGraphicFramePr>
            <a:graphicFrameLocks noGrp="1"/>
          </p:cNvGraphicFramePr>
          <p:nvPr>
            <p:ph idx="4294967295"/>
          </p:nvPr>
        </p:nvGraphicFramePr>
        <p:xfrm>
          <a:off x="304800" y="1295400"/>
          <a:ext cx="8610600" cy="4781550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Биологическая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подструктура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Возрастные, половые свойства, темперамент, тип нервной 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Индивидуальные особенности психических процессов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Индивидуальные проявления памяти, мышления, способностей, ощущений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195"/>
                      </a:schemeClr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опыт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Знания, умения, навыки, привычки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>
                        <a:alpha val="50195"/>
                      </a:srgbClr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Направленность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Влечения, желания, интересы, склонности, убеждения, идеалы, особенности характера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4114800" y="16002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114800" y="28956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>
            <a:off x="4114800" y="41910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>
            <a:off x="4114800" y="56388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Агрессивность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 flipH="1">
            <a:off x="2438400" y="1447800"/>
            <a:ext cx="21336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4572000" y="1447800"/>
            <a:ext cx="1981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57200" y="2971800"/>
            <a:ext cx="327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0099"/>
                </a:solidFill>
              </a:rPr>
              <a:t>Гетероагрессия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5791200" y="2895600"/>
            <a:ext cx="2895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0099"/>
                </a:solidFill>
              </a:rPr>
              <a:t>Аутоагрессия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68313" y="4149725"/>
            <a:ext cx="838200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>
                <a:solidFill>
                  <a:srgbClr val="C00000"/>
                </a:solidFill>
                <a:cs typeface="Times New Roman" pitchFamily="18" charset="0"/>
              </a:rPr>
              <a:t>Агрессия и аутоагрессия имеют единые патогенетические механизмы, соотносимые по типу «клапанного взаимодействия», когда сформировавшееся агрессивное поведение может направляться либо на окружающих, либо на себя (механизм ретрофлексия в терминах гештальтпсихологии).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4968552" cy="489654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3800" dirty="0" smtClean="0"/>
              <a:t>Цель исследования -  изучение практики реализации профилактической работы по противодействию идеологии экстремизма и терроризма в образовательных организациях среди обучающихся старших классов.</a:t>
            </a:r>
          </a:p>
          <a:p>
            <a:pPr>
              <a:buNone/>
            </a:pPr>
            <a:endParaRPr lang="ru-RU" sz="3800" dirty="0" smtClean="0"/>
          </a:p>
          <a:p>
            <a:pPr>
              <a:buNone/>
            </a:pPr>
            <a:r>
              <a:rPr lang="ru-RU" sz="3800" dirty="0" smtClean="0"/>
              <a:t>		Приоритетные задачи исследования: </a:t>
            </a:r>
          </a:p>
          <a:p>
            <a:pPr>
              <a:buNone/>
            </a:pPr>
            <a:r>
              <a:rPr lang="ru-RU" sz="3800" dirty="0" smtClean="0"/>
              <a:t>- определение состояния деятельности общеобразовательных организаций Республики Татарстан по данному направлению;</a:t>
            </a:r>
          </a:p>
          <a:p>
            <a:pPr>
              <a:buNone/>
            </a:pPr>
            <a:r>
              <a:rPr lang="ru-RU" sz="3800" dirty="0" smtClean="0"/>
              <a:t>- степени погруженности педагогических работников в проблематику;</a:t>
            </a:r>
          </a:p>
          <a:p>
            <a:pPr>
              <a:buNone/>
            </a:pPr>
            <a:r>
              <a:rPr lang="ru-RU" sz="3800" dirty="0" smtClean="0"/>
              <a:t>- достаточности технологического и методического обеспечения профилактической работы;</a:t>
            </a:r>
          </a:p>
          <a:p>
            <a:pPr>
              <a:buFontTx/>
              <a:buChar char="-"/>
            </a:pPr>
            <a:r>
              <a:rPr lang="ru-RU" sz="3800" dirty="0" smtClean="0"/>
              <a:t>актуальных проблемных «зон».</a:t>
            </a:r>
          </a:p>
          <a:p>
            <a:pPr>
              <a:buFontTx/>
              <a:buChar char="-"/>
            </a:pPr>
            <a:endParaRPr lang="ru-RU" sz="3800" dirty="0" smtClean="0"/>
          </a:p>
          <a:p>
            <a:pPr>
              <a:buNone/>
            </a:pPr>
            <a:r>
              <a:rPr lang="ru-RU" sz="3800" dirty="0" smtClean="0"/>
              <a:t>		Целевая аудитория исследования - классные руководители 8-х и 10-х классов  126 чел (36%) и заместители директоров по ВР/УВР 219 чел (64%). Всего 345 чел.</a:t>
            </a:r>
          </a:p>
          <a:p>
            <a:pPr>
              <a:buFontTx/>
              <a:buChar char="-"/>
            </a:pPr>
            <a:endParaRPr lang="ru-RU" sz="2600" dirty="0" smtClean="0"/>
          </a:p>
          <a:p>
            <a:pPr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bright="30000" contrast="40000"/>
          </a:blip>
          <a:srcRect l="5376" t="14485" r="2751" b="9473"/>
          <a:stretch>
            <a:fillRect/>
          </a:stretch>
        </p:blipFill>
        <p:spPr bwMode="auto">
          <a:xfrm>
            <a:off x="5148064" y="548680"/>
            <a:ext cx="37192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Разумный эгоизм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5125" indent="-282575" algn="ctr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0066"/>
                </a:solidFill>
              </a:rPr>
              <a:t>Актуализация любви к себе, осознание своих собственных потребностей и интересов как подход к активизации  личностных ресурсов и побуждения к деятельности. Обеспечение ее целенаправленности  и  организованности через рационализацию для выживания и достойного существования в окружающей их действительности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Восстановление со-знания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1258888" y="1285875"/>
            <a:ext cx="7599362" cy="5572125"/>
          </a:xfrm>
        </p:spPr>
        <p:txBody>
          <a:bodyPr/>
          <a:lstStyle/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b="1" smtClean="0"/>
              <a:t>		</a:t>
            </a:r>
            <a:endParaRPr lang="ru-RU" b="1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b="1" smtClean="0"/>
              <a:t>  - </a:t>
            </a:r>
            <a:r>
              <a:rPr lang="ru-RU" b="1" smtClean="0">
                <a:solidFill>
                  <a:srgbClr val="002060"/>
                </a:solidFill>
              </a:rPr>
              <a:t>связность, стройность и непрерывность мышления, как инструмента необходимого для  восстановления ориентировки во времени, пространстве и собственной личности. 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endParaRPr lang="ru-RU" b="1" smtClean="0">
              <a:solidFill>
                <a:srgbClr val="002060"/>
              </a:solidFill>
            </a:endParaRPr>
          </a:p>
          <a:p>
            <a:pPr algn="r">
              <a:lnSpc>
                <a:spcPct val="90000"/>
              </a:lnSpc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</a:rPr>
              <a:t>А.М. Карпов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333375"/>
            <a:ext cx="4038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solidFill>
                  <a:srgbClr val="000099"/>
                </a:solidFill>
              </a:rPr>
              <a:t>Первоочередная задача -</a:t>
            </a:r>
            <a:r>
              <a:rPr lang="ru-RU" sz="2400" b="1" smtClean="0">
                <a:solidFill>
                  <a:srgbClr val="000099"/>
                </a:solidFill>
              </a:rPr>
              <a:t>преодоление его отрицания, поверхностного, декларативного отношения и смена деструктивных стратегий адаптации к условиям жизни на позитивные, конструктивные, способствующие успеху</a:t>
            </a:r>
            <a:r>
              <a:rPr lang="ru-RU" sz="2400" smtClean="0">
                <a:solidFill>
                  <a:srgbClr val="000099"/>
                </a:solidFill>
              </a:rPr>
              <a:t>. </a:t>
            </a:r>
          </a:p>
          <a:p>
            <a:endParaRPr lang="ru-RU" sz="2000" smtClean="0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549275"/>
            <a:ext cx="3479800" cy="4313238"/>
          </a:xfrm>
        </p:spPr>
      </p:pic>
      <p:sp>
        <p:nvSpPr>
          <p:cNvPr id="21508" name="Oval 5"/>
          <p:cNvSpPr>
            <a:spLocks noChangeArrowheads="1"/>
          </p:cNvSpPr>
          <p:nvPr/>
        </p:nvSpPr>
        <p:spPr bwMode="auto">
          <a:xfrm>
            <a:off x="6732588" y="5011738"/>
            <a:ext cx="1008062" cy="100965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</a:endParaRPr>
          </a:p>
          <a:p>
            <a:endParaRPr lang="ru-RU">
              <a:latin typeface="Verdana" pitchFamily="34" charset="0"/>
            </a:endParaRPr>
          </a:p>
        </p:txBody>
      </p:sp>
      <p:sp>
        <p:nvSpPr>
          <p:cNvPr id="21509" name="Oval 6"/>
          <p:cNvSpPr>
            <a:spLocks noChangeArrowheads="1"/>
          </p:cNvSpPr>
          <p:nvPr/>
        </p:nvSpPr>
        <p:spPr bwMode="auto">
          <a:xfrm>
            <a:off x="6877050" y="5156200"/>
            <a:ext cx="719138" cy="720725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</a:endParaRPr>
          </a:p>
        </p:txBody>
      </p:sp>
      <p:sp>
        <p:nvSpPr>
          <p:cNvPr id="21510" name="Oval 7"/>
          <p:cNvSpPr>
            <a:spLocks noChangeArrowheads="1"/>
          </p:cNvSpPr>
          <p:nvPr/>
        </p:nvSpPr>
        <p:spPr bwMode="auto">
          <a:xfrm>
            <a:off x="7019925" y="5300663"/>
            <a:ext cx="433388" cy="431800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21511" name="Oval 5"/>
          <p:cNvSpPr>
            <a:spLocks noChangeArrowheads="1"/>
          </p:cNvSpPr>
          <p:nvPr/>
        </p:nvSpPr>
        <p:spPr bwMode="auto">
          <a:xfrm>
            <a:off x="4787900" y="5229225"/>
            <a:ext cx="1223963" cy="6477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</a:endParaRPr>
          </a:p>
          <a:p>
            <a:endParaRPr lang="ru-RU">
              <a:latin typeface="Verdana" pitchFamily="34" charset="0"/>
            </a:endParaRPr>
          </a:p>
        </p:txBody>
      </p:sp>
      <p:sp>
        <p:nvSpPr>
          <p:cNvPr id="21512" name="Oval 6"/>
          <p:cNvSpPr>
            <a:spLocks noChangeArrowheads="1"/>
          </p:cNvSpPr>
          <p:nvPr/>
        </p:nvSpPr>
        <p:spPr bwMode="auto">
          <a:xfrm>
            <a:off x="4787900" y="5229225"/>
            <a:ext cx="1150938" cy="6477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</a:endParaRPr>
          </a:p>
        </p:txBody>
      </p:sp>
      <p:sp>
        <p:nvSpPr>
          <p:cNvPr id="21513" name="Oval 7"/>
          <p:cNvSpPr>
            <a:spLocks noChangeArrowheads="1"/>
          </p:cNvSpPr>
          <p:nvPr/>
        </p:nvSpPr>
        <p:spPr bwMode="auto">
          <a:xfrm>
            <a:off x="4787900" y="5229225"/>
            <a:ext cx="1079500" cy="647700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21514" name="Text Box 26"/>
          <p:cNvSpPr txBox="1">
            <a:spLocks noChangeArrowheads="1"/>
          </p:cNvSpPr>
          <p:nvPr/>
        </p:nvSpPr>
        <p:spPr bwMode="auto">
          <a:xfrm>
            <a:off x="5003800" y="6308725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    П                           Н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011863" y="6092825"/>
            <a:ext cx="7921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929718" cy="571504"/>
          </a:xfrm>
        </p:spPr>
        <p:txBody>
          <a:bodyPr>
            <a:normAutofit/>
          </a:bodyPr>
          <a:lstStyle/>
          <a:p>
            <a:r>
              <a:rPr lang="ru-RU" sz="2000" b="1" cap="all" dirty="0" smtClean="0">
                <a:solidFill>
                  <a:srgbClr val="FF0000"/>
                </a:solidFill>
              </a:rPr>
              <a:t>В чем заключается значимость информационных воздействий? </a:t>
            </a:r>
            <a:endParaRPr lang="ru-RU" sz="2000" b="1" cap="all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2149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Информационными воздействиями можно влиять: </a:t>
            </a:r>
          </a:p>
          <a:p>
            <a:pPr algn="ctr">
              <a:buNone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целей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жизни в целом. Кем стать? Каким быть? </a:t>
            </a:r>
          </a:p>
          <a:p>
            <a:pPr marL="514350" indent="-514350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2. На определение  цели отдельных поступков, ведущих к достижению своей главной цели или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отклонению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нее, в результате навязывания чужой цели,  внушенной рекламой                 </a:t>
            </a:r>
          </a:p>
          <a:p>
            <a:pPr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стиля поведения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Что современно и модно? С кем объединяться? Кому подражать? </a:t>
            </a:r>
          </a:p>
          <a:p>
            <a:pPr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4. На биологические и физиологические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механизмы  работы мозга и психики</a:t>
            </a:r>
          </a:p>
          <a:p>
            <a:pPr algn="just">
              <a:buNone/>
            </a:pPr>
            <a:endParaRPr lang="ru-RU" sz="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Таким образом, подбором цели, содержания, формы, характера, способа, интенсивности информационных воздействий можно оказывать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полезное, так вредное влияние на самочувствие и поведение  людей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Кто владеет информацией, тот владеет миром </a:t>
            </a:r>
          </a:p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Информационная война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429684" cy="535785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Населению навязываются:</a:t>
            </a:r>
          </a:p>
          <a:p>
            <a:pPr algn="ctr">
              <a:buNone/>
            </a:pPr>
            <a:endParaRPr lang="ru-RU" sz="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ложные жизненные ценности:   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индивидуализм 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потребительство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инфантилизм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примитивизм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отказ от традиционных ценностей и интересов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замена реального общения и взаимодействия  виртуальным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саморазрушительное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поведение: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алкоголизация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наркотизация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курение,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агрессия, 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суициды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терроризм  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58" name="Rectangle 4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59" name="Rectangle 5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0660" name="Rectangle 6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9942" name="Picture 7" descr="http://www.sports.ru/images/object_22.1267124260.0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1" y="5055"/>
            <a:ext cx="5043659" cy="3181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066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463"/>
            <a:ext cx="5076825" cy="2895600"/>
          </a:xfrm>
          <a:prstGeom prst="rect">
            <a:avLst/>
          </a:prstGeom>
          <a:noFill/>
        </p:spPr>
      </p:pic>
      <p:pic>
        <p:nvPicPr>
          <p:cNvPr id="70666" name="Picture 10" descr="ÐÐ°ÑÑÐ¸Ð½ÐºÐ¸ Ð¿Ð¾ Ð·Ð°Ð¿ÑÐ¾ÑÑ ÑÐµÐºÐ»Ð°Ð¼Ð° ÐºÐ¾ÐºÐ° ÐºÐ¾Ð»Ñ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188913"/>
            <a:ext cx="3648075" cy="6134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5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15888"/>
            <a:ext cx="62293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Picture 7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3933825"/>
            <a:ext cx="4824412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 Box 8"/>
          <p:cNvSpPr txBox="1">
            <a:spLocks noChangeArrowheads="1"/>
          </p:cNvSpPr>
          <p:nvPr/>
        </p:nvSpPr>
        <p:spPr bwMode="auto">
          <a:xfrm>
            <a:off x="6588125" y="4652963"/>
            <a:ext cx="18716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рекламный ролик смартфона !!!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3" name="AutoShape 5" descr="ÐÐ°ÑÑÐ¸Ð½ÐºÐ¸ Ð¿Ð¾ Ð·Ð°Ð¿ÑÐ¾ÑÑ ÐºÐ°ÑÑÐ¸Ð½ÐºÐ¸ ÐºÑÐ¼Ð¸ÑÑ ÑÐ¾Ð²ÑÐµÐ¼ÐµÐ½Ð½ÑÑ Ð¿Ð¾Ð´ÑÐ¾ÑÑÐºÐ¾Ð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40295" name="AutoShape 7" descr="ÐÐ°ÑÑÐ¸Ð½ÐºÐ¸ Ð¿Ð¾ Ð·Ð°Ð¿ÑÐ¾ÑÑ ÐºÐ°ÑÑÐ¸Ð½ÐºÐ¸ ÐºÑÐ¼Ð¸ÑÑ ÑÐ¾Ð²ÑÐµÐ¼ÐµÐ½Ð½ÑÑ Ð¿Ð¾Ð´ÑÐ¾ÑÑÐºÐ¾Ð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40297" name="AutoShape 9" descr="ÐÐ°ÑÑÐ¸Ð½ÐºÐ¸ Ð¿Ð¾ Ð·Ð°Ð¿ÑÐ¾ÑÑ ÐºÐ°ÑÑÐ¸Ð½ÐºÐ¸ ÐºÑÐ¼Ð¸ÑÑ ÑÐ¾Ð²ÑÐµÐ¼ÐµÐ½Ð½ÑÑ Ð¿Ð¾Ð´ÑÐ¾ÑÑÐºÐ¾Ð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40299" name="AutoShape 11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140300" name="Picture 12" descr="Без наз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60350"/>
            <a:ext cx="3665537" cy="3816350"/>
          </a:xfrm>
          <a:prstGeom prst="rect">
            <a:avLst/>
          </a:prstGeom>
          <a:noFill/>
        </p:spPr>
      </p:pic>
      <p:pic>
        <p:nvPicPr>
          <p:cNvPr id="140302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404813"/>
            <a:ext cx="4762500" cy="3529012"/>
          </a:xfrm>
          <a:prstGeom prst="rect">
            <a:avLst/>
          </a:prstGeom>
          <a:noFill/>
        </p:spPr>
      </p:pic>
      <p:pic>
        <p:nvPicPr>
          <p:cNvPr id="140304" name="Picture 16" descr="ÐÐ°ÑÑÐ¸Ð½ÐºÐ¸ Ð¿Ð¾ Ð·Ð°Ð¿ÑÐ¾ÑÑ ÐºÐ°ÑÑÐ¸Ð½ÐºÐ¸ ÐºÑÐ¼Ð¸ÑÑ ÑÐ¾Ð²ÑÐµÐ¼ÐµÐ½Ð½ÑÑ Ð¿Ð¾Ð´ÑÐ¾ÑÑÐºÐ¾Ð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3946525"/>
            <a:ext cx="5184775" cy="291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23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2341" name="Picture 5" descr="ÐÐ°ÑÑÐ¸Ð½ÐºÐ¸ Ð¿Ð¾ Ð·Ð°Ð¿ÑÐ¾ÑÑ Ð¿ÐµÑÐµÐ¼ÐµÐ½Ñ Ð² ÑÐºÐ¾Ð»Ðµ ÑÐ°Ð½ÑÑÐµ Ð¸ ÑÐµÐ¹ÑÐ°Ñ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82563"/>
            <a:ext cx="6553200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13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1317" name="Picture 5" descr="ÐÐ°ÑÑÐ¸Ð½ÐºÐ¸ Ð¿Ð¾ Ð·Ð°Ð¿ÑÐ¾ÑÑ Ð¿ÐµÑÐµÐ¼ÐµÐ½Ñ Ð² ÑÐºÐ¾Ð»Ðµ ÑÐ°Ð½ÑÑÐµ Ð¸ ÑÐµÐ¹ÑÐ°Ñ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23850"/>
            <a:ext cx="8064500" cy="6048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Диаграмма 22"/>
          <p:cNvPicPr>
            <a:picLocks noChangeArrowheads="1"/>
          </p:cNvPicPr>
          <p:nvPr/>
        </p:nvPicPr>
        <p:blipFill>
          <a:blip r:embed="rId2" cstate="print"/>
          <a:srcRect r="-11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https://i05.fotocdn.net/s25/6/public_pin_m/111/2615963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232915" cy="617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501122" cy="5072098"/>
          </a:xfrm>
        </p:spPr>
        <p:txBody>
          <a:bodyPr>
            <a:normAutofit lnSpcReduction="10000"/>
          </a:bodyPr>
          <a:lstStyle/>
          <a:p>
            <a:pPr fontAlgn="t"/>
            <a:endParaRPr lang="ru-RU" b="1" dirty="0" smtClean="0"/>
          </a:p>
          <a:p>
            <a:pPr fontAlgn="t"/>
            <a:endParaRPr lang="ru-RU" b="1" dirty="0" smtClean="0"/>
          </a:p>
          <a:p>
            <a:pPr fontAlgn="t"/>
            <a:r>
              <a:rPr lang="ru-RU" sz="3400" b="1" dirty="0" smtClean="0">
                <a:solidFill>
                  <a:srgbClr val="C00000"/>
                </a:solidFill>
              </a:rPr>
              <a:t>«Люди страдают и проникаются гневом», </a:t>
            </a:r>
          </a:p>
          <a:p>
            <a:pPr fontAlgn="t"/>
            <a:r>
              <a:rPr lang="ru-RU" sz="3400" b="1" dirty="0" smtClean="0"/>
              <a:t> Растет</a:t>
            </a:r>
            <a:r>
              <a:rPr lang="ru-RU" sz="3400" b="1" dirty="0" smtClean="0">
                <a:solidFill>
                  <a:srgbClr val="C00000"/>
                </a:solidFill>
              </a:rPr>
              <a:t> неравенство, </a:t>
            </a:r>
            <a:r>
              <a:rPr lang="ru-RU" sz="3400" b="1" dirty="0" smtClean="0"/>
              <a:t>разрастаются конфликты</a:t>
            </a:r>
          </a:p>
          <a:p>
            <a:pPr fontAlgn="t"/>
            <a:r>
              <a:rPr lang="ru-RU" sz="3400" b="1" dirty="0" smtClean="0"/>
              <a:t>Утрачивается</a:t>
            </a:r>
            <a:r>
              <a:rPr lang="ru-RU" sz="3400" b="1" dirty="0" smtClean="0">
                <a:solidFill>
                  <a:srgbClr val="C00000"/>
                </a:solidFill>
              </a:rPr>
              <a:t> </a:t>
            </a:r>
            <a:r>
              <a:rPr lang="ru-RU" sz="3400" b="1" dirty="0" smtClean="0"/>
              <a:t>чувство</a:t>
            </a:r>
            <a:r>
              <a:rPr lang="ru-RU" sz="3400" b="1" dirty="0" smtClean="0">
                <a:solidFill>
                  <a:srgbClr val="C00000"/>
                </a:solidFill>
              </a:rPr>
              <a:t> мирового сообщества. </a:t>
            </a:r>
          </a:p>
          <a:p>
            <a:pPr fontAlgn="t"/>
            <a:r>
              <a:rPr lang="ru-RU" sz="3400" b="1" dirty="0" smtClean="0"/>
              <a:t>Среди людей царит </a:t>
            </a:r>
            <a:r>
              <a:rPr lang="ru-RU" sz="3400" b="1" dirty="0" smtClean="0">
                <a:solidFill>
                  <a:srgbClr val="C00000"/>
                </a:solidFill>
              </a:rPr>
              <a:t>разобщенность</a:t>
            </a:r>
            <a:r>
              <a:rPr lang="ru-RU" sz="3400" b="1" dirty="0" smtClean="0"/>
              <a:t>..</a:t>
            </a:r>
          </a:p>
          <a:p>
            <a:r>
              <a:rPr lang="ru-RU" sz="3400" b="1" dirty="0" smtClean="0">
                <a:solidFill>
                  <a:srgbClr val="C00000"/>
                </a:solidFill>
              </a:rPr>
              <a:t>Мир полон противоречий</a:t>
            </a:r>
            <a:r>
              <a:rPr lang="ru-RU" sz="3400" b="1" dirty="0" smtClean="0"/>
              <a:t>», </a:t>
            </a:r>
            <a:endParaRPr lang="ru-RU" sz="34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85728"/>
            <a:ext cx="8543956" cy="1131910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solidFill>
                  <a:srgbClr val="C00000"/>
                </a:solidFill>
              </a:rPr>
              <a:t>Генсек ООН </a:t>
            </a:r>
            <a:r>
              <a:rPr lang="ru-RU" sz="3600" b="1" dirty="0" err="1" smtClean="0">
                <a:solidFill>
                  <a:srgbClr val="C00000"/>
                </a:solidFill>
              </a:rPr>
              <a:t>Антониу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err="1" smtClean="0">
                <a:solidFill>
                  <a:srgbClr val="C00000"/>
                </a:solidFill>
              </a:rPr>
              <a:t>Гутерриш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i="1" dirty="0" smtClean="0">
                <a:solidFill>
                  <a:srgbClr val="C00000"/>
                </a:solidFill>
              </a:rPr>
              <a:t>19.09.17</a:t>
            </a:r>
            <a:endParaRPr lang="ru-RU" sz="3600" i="1" dirty="0">
              <a:solidFill>
                <a:srgbClr val="C00000"/>
              </a:solidFill>
            </a:endParaRPr>
          </a:p>
        </p:txBody>
      </p:sp>
      <p:pic>
        <p:nvPicPr>
          <p:cNvPr id="10" name="Рисунок 9" descr="https://retina.news.mail.ru/prev780x440/pic/98/58/image31059157_f5058683b58779523ecc7c46a625258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35719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Определение технологий информационной войны и ее результатов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429684" cy="5143536"/>
          </a:xfrm>
        </p:spPr>
        <p:txBody>
          <a:bodyPr>
            <a:normAutofit fontScale="85000" lnSpcReduction="20000"/>
          </a:bodyPr>
          <a:lstStyle/>
          <a:p>
            <a:r>
              <a:rPr lang="ru-RU" sz="2900" dirty="0" smtClean="0"/>
              <a:t>«… </a:t>
            </a:r>
            <a:r>
              <a:rPr lang="ru-RU" sz="2900" b="1" dirty="0" smtClean="0"/>
              <a:t>Путем </a:t>
            </a:r>
            <a:r>
              <a:rPr lang="ru-RU" sz="2900" b="1" dirty="0" smtClean="0">
                <a:solidFill>
                  <a:srgbClr val="FF0000"/>
                </a:solidFill>
              </a:rPr>
              <a:t>внешней культурной и информационной экспансии </a:t>
            </a:r>
            <a:r>
              <a:rPr lang="ru-RU" sz="2900" b="1" dirty="0" smtClean="0"/>
              <a:t>(включая распространение низкокачественной продукции массовой культуры),</a:t>
            </a:r>
          </a:p>
          <a:p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FF0000"/>
                </a:solidFill>
              </a:rPr>
              <a:t>пропаганды</a:t>
            </a:r>
            <a:r>
              <a:rPr lang="ru-RU" sz="2900" b="1" dirty="0" smtClean="0"/>
              <a:t> вседозволенности и насилия, </a:t>
            </a:r>
          </a:p>
          <a:p>
            <a:pPr>
              <a:buNone/>
            </a:pPr>
            <a:r>
              <a:rPr lang="ru-RU" sz="2900" b="1" dirty="0" smtClean="0"/>
              <a:t>     расовой, национальной и религиозной нетерпимости, а также </a:t>
            </a:r>
          </a:p>
          <a:p>
            <a:r>
              <a:rPr lang="ru-RU" sz="2900" b="1" dirty="0" smtClean="0">
                <a:solidFill>
                  <a:srgbClr val="FF0000"/>
                </a:solidFill>
              </a:rPr>
              <a:t>снижения роли русского языка </a:t>
            </a:r>
            <a:r>
              <a:rPr lang="ru-RU" sz="2900" b="1" dirty="0" smtClean="0"/>
              <a:t>в мире, качества его преподавания в России, попытки фальсификации  истории… произошло 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</a:rPr>
              <a:t>       размывание традиционных российских духовно-нравственных ценностей и ослабление единства многонационального народа РФ</a:t>
            </a:r>
          </a:p>
          <a:p>
            <a:pPr>
              <a:buNone/>
            </a:pPr>
            <a:endParaRPr lang="ru-RU" sz="9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900" b="1" i="1" dirty="0" smtClean="0"/>
              <a:t>     Стратегия национальной безопасности 31. 12. 2015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endParaRPr lang="ru-RU" sz="2900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329642" cy="9286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Направления самозащиты от деструктивных информационных воздействий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1285860"/>
            <a:ext cx="8786874" cy="464347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100" dirty="0" smtClean="0"/>
              <a:t> </a:t>
            </a:r>
            <a:r>
              <a:rPr lang="ru-RU" sz="3100" b="1" dirty="0" smtClean="0"/>
              <a:t>1. Знание нормальных механизмов работы </a:t>
            </a:r>
            <a:r>
              <a:rPr lang="ru-RU" sz="3100" b="1" dirty="0" smtClean="0">
                <a:solidFill>
                  <a:srgbClr val="FF0000"/>
                </a:solidFill>
              </a:rPr>
              <a:t>мозга,  </a:t>
            </a:r>
            <a:r>
              <a:rPr lang="ru-RU" sz="3100" b="1" dirty="0" smtClean="0"/>
              <a:t>способов их нарушения информационными воздействиями</a:t>
            </a:r>
          </a:p>
          <a:p>
            <a:pPr>
              <a:buNone/>
            </a:pPr>
            <a:r>
              <a:rPr lang="ru-RU" sz="3100" b="1" dirty="0" smtClean="0"/>
              <a:t> </a:t>
            </a:r>
          </a:p>
          <a:p>
            <a:pPr>
              <a:buNone/>
            </a:pPr>
            <a:r>
              <a:rPr lang="ru-RU" sz="3100" b="1" dirty="0" smtClean="0"/>
              <a:t> 2. Знание нормальных механизмов </a:t>
            </a:r>
            <a:r>
              <a:rPr lang="ru-RU" sz="3100" b="1" dirty="0" smtClean="0">
                <a:solidFill>
                  <a:srgbClr val="FF0000"/>
                </a:solidFill>
              </a:rPr>
              <a:t>психических функций</a:t>
            </a:r>
            <a:r>
              <a:rPr lang="ru-RU" sz="3100" b="1" dirty="0" smtClean="0"/>
              <a:t>, способов их нарушения информационными воздействиями</a:t>
            </a:r>
          </a:p>
          <a:p>
            <a:pPr>
              <a:buNone/>
            </a:pPr>
            <a:endParaRPr lang="ru-RU" sz="3100" b="1" dirty="0" smtClean="0"/>
          </a:p>
          <a:p>
            <a:pPr>
              <a:buNone/>
            </a:pPr>
            <a:r>
              <a:rPr lang="ru-RU" sz="3100" b="1" dirty="0" smtClean="0"/>
              <a:t>3. Знание механизмов формирования </a:t>
            </a:r>
            <a:r>
              <a:rPr lang="ru-RU" sz="3100" b="1" dirty="0" smtClean="0">
                <a:solidFill>
                  <a:srgbClr val="FF0000"/>
                </a:solidFill>
              </a:rPr>
              <a:t>личности</a:t>
            </a:r>
            <a:r>
              <a:rPr lang="ru-RU" sz="3100" b="1" dirty="0" smtClean="0"/>
              <a:t>,  мотиваций и регуляции </a:t>
            </a:r>
            <a:r>
              <a:rPr lang="ru-RU" sz="3100" b="1" dirty="0" smtClean="0">
                <a:solidFill>
                  <a:srgbClr val="FF0000"/>
                </a:solidFill>
              </a:rPr>
              <a:t>поведения</a:t>
            </a:r>
            <a:r>
              <a:rPr lang="ru-RU" sz="3100" b="1" dirty="0" smtClean="0"/>
              <a:t> с использованием информационных влияний  </a:t>
            </a:r>
          </a:p>
          <a:p>
            <a:pPr>
              <a:buNone/>
            </a:pPr>
            <a:endParaRPr lang="ru-RU" sz="3100" b="1" dirty="0" smtClean="0"/>
          </a:p>
          <a:p>
            <a:pPr>
              <a:buNone/>
            </a:pPr>
            <a:r>
              <a:rPr lang="ru-RU" sz="3100" b="1" dirty="0" smtClean="0"/>
              <a:t>4. Знание современной научной парадигмы  о </a:t>
            </a:r>
            <a:r>
              <a:rPr lang="ru-RU" sz="3100" b="1" dirty="0" err="1" smtClean="0"/>
              <a:t>биопсихосоциальной</a:t>
            </a:r>
            <a:r>
              <a:rPr lang="ru-RU" sz="3100" b="1" dirty="0" smtClean="0"/>
              <a:t> структуре человека, определяющий </a:t>
            </a:r>
            <a:r>
              <a:rPr lang="ru-RU" sz="3100" b="1" dirty="0" smtClean="0">
                <a:solidFill>
                  <a:srgbClr val="FF0000"/>
                </a:solidFill>
              </a:rPr>
              <a:t>духовность, </a:t>
            </a:r>
            <a:r>
              <a:rPr lang="ru-RU" sz="3100" b="1" dirty="0" smtClean="0"/>
              <a:t> </a:t>
            </a:r>
            <a:r>
              <a:rPr lang="ru-RU" sz="3100" b="1" dirty="0" smtClean="0">
                <a:solidFill>
                  <a:srgbClr val="FF0000"/>
                </a:solidFill>
              </a:rPr>
              <a:t>иерархию ценностей и приоритеты деятельности</a:t>
            </a:r>
            <a:r>
              <a:rPr lang="ru-RU" sz="3100" b="1" dirty="0" smtClean="0"/>
              <a:t>,  и способов информационных воздействий  на их формирование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857256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FF0000"/>
                </a:solidFill>
              </a:rPr>
              <a:t>Методика самозащиты от деструктивных информационных воздействий</a:t>
            </a: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5786478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/>
              <a:t>1 этап - </a:t>
            </a:r>
            <a:r>
              <a:rPr lang="ru-RU" sz="2400" b="1" dirty="0" smtClean="0">
                <a:solidFill>
                  <a:srgbClr val="FF0000"/>
                </a:solidFill>
              </a:rPr>
              <a:t>ценностный</a:t>
            </a:r>
            <a:r>
              <a:rPr lang="ru-RU" sz="2400" b="1" dirty="0" smtClean="0"/>
              <a:t>, определяющий приоритетность  направления человека  на  биологические, социальные или духовные потребности</a:t>
            </a:r>
          </a:p>
          <a:p>
            <a:pPr>
              <a:buNone/>
            </a:pPr>
            <a:endParaRPr lang="ru-RU" sz="800" b="1" dirty="0" smtClean="0"/>
          </a:p>
          <a:p>
            <a:pPr>
              <a:buNone/>
            </a:pPr>
            <a:r>
              <a:rPr lang="ru-RU" sz="2400" b="1" dirty="0" smtClean="0"/>
              <a:t> 2 этап - </a:t>
            </a:r>
            <a:r>
              <a:rPr lang="ru-RU" sz="2400" b="1" dirty="0" smtClean="0">
                <a:solidFill>
                  <a:srgbClr val="FF0000"/>
                </a:solidFill>
              </a:rPr>
              <a:t>социально-психологический</a:t>
            </a:r>
            <a:r>
              <a:rPr lang="ru-RU" sz="2400" b="1" dirty="0" smtClean="0"/>
              <a:t>, определяющий предлагающуюся стратегию поведения по классификации </a:t>
            </a:r>
            <a:r>
              <a:rPr lang="ru-RU" sz="2400" b="1" dirty="0" err="1" smtClean="0"/>
              <a:t>Хайма</a:t>
            </a:r>
            <a:endParaRPr lang="ru-RU" sz="2400" b="1" dirty="0" smtClean="0"/>
          </a:p>
          <a:p>
            <a:pPr>
              <a:buNone/>
            </a:pPr>
            <a:endParaRPr lang="ru-RU" sz="800" b="1" dirty="0" smtClean="0"/>
          </a:p>
          <a:p>
            <a:pPr>
              <a:buNone/>
            </a:pPr>
            <a:r>
              <a:rPr lang="ru-RU" sz="2400" b="1" dirty="0" smtClean="0"/>
              <a:t>3 этап – </a:t>
            </a:r>
            <a:r>
              <a:rPr lang="ru-RU" sz="2400" b="1" dirty="0" smtClean="0">
                <a:solidFill>
                  <a:srgbClr val="FF0000"/>
                </a:solidFill>
              </a:rPr>
              <a:t>медицинский</a:t>
            </a:r>
            <a:r>
              <a:rPr lang="ru-RU" sz="2400" b="1" dirty="0" smtClean="0"/>
              <a:t>, квалифицирующий патогенетический механизм и клинический вариант психического или поведенческого расстройства, которое представлено в теле-сюжете, песне, фильме, спектакле и др.</a:t>
            </a:r>
          </a:p>
          <a:p>
            <a:endParaRPr lang="ru-RU" sz="2400" dirty="0"/>
          </a:p>
        </p:txBody>
      </p:sp>
      <p:pic>
        <p:nvPicPr>
          <p:cNvPr id="3076" name="Picture 4" descr="http://blog.intelekto.ru/wp-content/uploads/2012/01/2724966.jpg"/>
          <p:cNvPicPr>
            <a:picLocks noChangeAspect="1" noChangeArrowheads="1"/>
          </p:cNvPicPr>
          <p:nvPr/>
        </p:nvPicPr>
        <p:blipFill>
          <a:blip r:embed="rId2" cstate="print"/>
          <a:srcRect l="10714" b="7000"/>
          <a:stretch>
            <a:fillRect/>
          </a:stretch>
        </p:blipFill>
        <p:spPr bwMode="auto">
          <a:xfrm>
            <a:off x="5572132" y="1285860"/>
            <a:ext cx="3571868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285720" y="1"/>
            <a:ext cx="864399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 </a:t>
            </a: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endParaRPr lang="ru-RU" sz="2800" b="1" dirty="0">
              <a:solidFill>
                <a:schemeClr val="tx2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5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3714744" y="1571612"/>
            <a:ext cx="3214710" cy="3000396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4143372" y="2057072"/>
            <a:ext cx="2319351" cy="208630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4572000" y="2471095"/>
            <a:ext cx="1490670" cy="1243658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000628" y="1643050"/>
            <a:ext cx="7403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4786314" y="2071678"/>
            <a:ext cx="10728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социум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4873157" y="2829670"/>
            <a:ext cx="722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тело</a:t>
            </a:r>
          </a:p>
        </p:txBody>
      </p:sp>
      <p:graphicFrame>
        <p:nvGraphicFramePr>
          <p:cNvPr id="1026" name="Диаграмма 21"/>
          <p:cNvGraphicFramePr>
            <a:graphicFrameLocks/>
          </p:cNvGraphicFramePr>
          <p:nvPr/>
        </p:nvGraphicFramePr>
        <p:xfrm>
          <a:off x="357158" y="1285860"/>
          <a:ext cx="1447800" cy="1524000"/>
        </p:xfrm>
        <a:graphic>
          <a:graphicData uri="http://schemas.openxmlformats.org/presentationml/2006/ole">
            <p:oleObj spid="_x0000_s5122" r:id="rId3" imgW="1444877" imgH="1524132" progId="Excel.Sheet.8">
              <p:embed/>
            </p:oleObj>
          </a:graphicData>
        </a:graphic>
      </p:graphicFrame>
      <p:grpSp>
        <p:nvGrpSpPr>
          <p:cNvPr id="2" name="Группа 34"/>
          <p:cNvGrpSpPr>
            <a:grpSpLocks/>
          </p:cNvGrpSpPr>
          <p:nvPr/>
        </p:nvGrpSpPr>
        <p:grpSpPr bwMode="auto">
          <a:xfrm>
            <a:off x="500034" y="2857496"/>
            <a:ext cx="963712" cy="1033172"/>
            <a:chOff x="3000364" y="3482790"/>
            <a:chExt cx="1428760" cy="1500198"/>
          </a:xfrm>
        </p:grpSpPr>
        <p:grpSp>
          <p:nvGrpSpPr>
            <p:cNvPr id="3" name="Группа 33"/>
            <p:cNvGrpSpPr>
              <a:grpSpLocks/>
            </p:cNvGrpSpPr>
            <p:nvPr/>
          </p:nvGrpSpPr>
          <p:grpSpPr bwMode="auto">
            <a:xfrm>
              <a:off x="3000364" y="3482790"/>
              <a:ext cx="1428760" cy="999568"/>
              <a:chOff x="3000364" y="3482790"/>
              <a:chExt cx="1428760" cy="999568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000364" y="3482790"/>
                <a:ext cx="1428760" cy="500067"/>
              </a:xfrm>
              <a:prstGeom prst="rect">
                <a:avLst/>
              </a:prstGeom>
              <a:solidFill>
                <a:srgbClr val="FF99CC"/>
              </a:solidFill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00364" y="3982857"/>
                <a:ext cx="1428760" cy="500065"/>
              </a:xfrm>
              <a:prstGeom prst="rect">
                <a:avLst/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000364" y="4482922"/>
              <a:ext cx="1428760" cy="500066"/>
            </a:xfrm>
            <a:prstGeom prst="rect">
              <a:avLst/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grpSp>
        <p:nvGrpSpPr>
          <p:cNvPr id="4" name="Группа 32"/>
          <p:cNvGrpSpPr>
            <a:grpSpLocks/>
          </p:cNvGrpSpPr>
          <p:nvPr/>
        </p:nvGrpSpPr>
        <p:grpSpPr bwMode="auto">
          <a:xfrm>
            <a:off x="428596" y="4143380"/>
            <a:ext cx="1084178" cy="928694"/>
            <a:chOff x="4714876" y="3500438"/>
            <a:chExt cx="1857388" cy="1500198"/>
          </a:xfrm>
        </p:grpSpPr>
        <p:grpSp>
          <p:nvGrpSpPr>
            <p:cNvPr id="5" name="Группа 31"/>
            <p:cNvGrpSpPr>
              <a:grpSpLocks/>
            </p:cNvGrpSpPr>
            <p:nvPr/>
          </p:nvGrpSpPr>
          <p:grpSpPr bwMode="auto">
            <a:xfrm>
              <a:off x="5000628" y="3500438"/>
              <a:ext cx="1277201" cy="1000132"/>
              <a:chOff x="5000628" y="3500438"/>
              <a:chExt cx="1277201" cy="1000132"/>
            </a:xfrm>
          </p:grpSpPr>
          <p:sp>
            <p:nvSpPr>
              <p:cNvPr id="18" name="Равнобедренный треугольник 17"/>
              <p:cNvSpPr/>
              <p:nvPr/>
            </p:nvSpPr>
            <p:spPr>
              <a:xfrm>
                <a:off x="5286711" y="3500438"/>
                <a:ext cx="713719" cy="570909"/>
              </a:xfrm>
              <a:prstGeom prst="triangle">
                <a:avLst>
                  <a:gd name="adj" fmla="val 50000"/>
                </a:avLst>
              </a:prstGeom>
              <a:solidFill>
                <a:srgbClr val="FF99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19" name="Трапеция 18"/>
              <p:cNvSpPr/>
              <p:nvPr/>
            </p:nvSpPr>
            <p:spPr>
              <a:xfrm>
                <a:off x="5000795" y="4071347"/>
                <a:ext cx="1276955" cy="429223"/>
              </a:xfrm>
              <a:prstGeom prst="trapezoid">
                <a:avLst>
                  <a:gd name="adj" fmla="val 64738"/>
                </a:avLst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0" name="Трапеция 19"/>
            <p:cNvSpPr/>
            <p:nvPr/>
          </p:nvSpPr>
          <p:spPr>
            <a:xfrm>
              <a:off x="4714876" y="4498487"/>
              <a:ext cx="1857388" cy="502149"/>
            </a:xfrm>
            <a:prstGeom prst="trapezoid">
              <a:avLst>
                <a:gd name="adj" fmla="val 59043"/>
              </a:avLst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2071670" y="4786322"/>
            <a:ext cx="68062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Это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критерий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нормативности человека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1472" y="214290"/>
            <a:ext cx="821537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Ценностный этап.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Современная триединая </a:t>
            </a:r>
            <a:r>
              <a:rPr lang="ru-RU" b="1" dirty="0" err="1" smtClean="0">
                <a:solidFill>
                  <a:srgbClr val="FF0000"/>
                </a:solidFill>
              </a:rPr>
              <a:t>био-психо-социодуховная</a:t>
            </a:r>
            <a:r>
              <a:rPr lang="ru-RU" b="1" dirty="0" smtClean="0">
                <a:solidFill>
                  <a:srgbClr val="FF0000"/>
                </a:solidFill>
              </a:rPr>
              <a:t> модель человека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643937" cy="785813"/>
          </a:xfrm>
        </p:spPr>
        <p:txBody>
          <a:bodyPr/>
          <a:lstStyle/>
          <a:p>
            <a:pPr eaLnBrk="1" hangingPunct="1">
              <a:lnSpc>
                <a:spcPct val="7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2 этап - поведенческий, определяет стратегию поведения по Классификации стратегий </a:t>
            </a:r>
            <a:r>
              <a:rPr lang="ru-RU" sz="2400" b="1" dirty="0" err="1" smtClean="0">
                <a:solidFill>
                  <a:srgbClr val="FF0000"/>
                </a:solidFill>
                <a:latin typeface="+mn-lt"/>
              </a:rPr>
              <a:t>совладания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+mn-lt"/>
              </a:rPr>
              <a:t>Хайма</a:t>
            </a:r>
            <a:endParaRPr lang="ru-RU" sz="2400" b="1" dirty="0" smtClean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2" name="Group 305"/>
          <p:cNvGrpSpPr>
            <a:grpSpLocks/>
          </p:cNvGrpSpPr>
          <p:nvPr/>
        </p:nvGrpSpPr>
        <p:grpSpPr bwMode="auto">
          <a:xfrm>
            <a:off x="114300" y="762000"/>
            <a:ext cx="8915400" cy="5867400"/>
            <a:chOff x="-3" y="-3"/>
            <a:chExt cx="5196" cy="8262"/>
          </a:xfrm>
        </p:grpSpPr>
        <p:grpSp>
          <p:nvGrpSpPr>
            <p:cNvPr id="3" name="Group 303"/>
            <p:cNvGrpSpPr>
              <a:grpSpLocks/>
            </p:cNvGrpSpPr>
            <p:nvPr/>
          </p:nvGrpSpPr>
          <p:grpSpPr bwMode="auto">
            <a:xfrm>
              <a:off x="0" y="0"/>
              <a:ext cx="5190" cy="8256"/>
              <a:chOff x="0" y="0"/>
              <a:chExt cx="5190" cy="8256"/>
            </a:xfrm>
          </p:grpSpPr>
          <p:grpSp>
            <p:nvGrpSpPr>
              <p:cNvPr id="4" name="Group 172"/>
              <p:cNvGrpSpPr>
                <a:grpSpLocks/>
              </p:cNvGrpSpPr>
              <p:nvPr/>
            </p:nvGrpSpPr>
            <p:grpSpPr bwMode="auto">
              <a:xfrm>
                <a:off x="0" y="0"/>
                <a:ext cx="1794" cy="672"/>
                <a:chOff x="0" y="0"/>
                <a:chExt cx="1794" cy="672"/>
              </a:xfrm>
            </p:grpSpPr>
            <p:sp>
              <p:nvSpPr>
                <p:cNvPr id="32940" name="Rectangle 13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708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</a:rPr>
                    <a:t>Когнитивные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941" name="Rectangle 17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794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74"/>
              <p:cNvGrpSpPr>
                <a:grpSpLocks/>
              </p:cNvGrpSpPr>
              <p:nvPr/>
            </p:nvGrpSpPr>
            <p:grpSpPr bwMode="auto">
              <a:xfrm>
                <a:off x="1794" y="0"/>
                <a:ext cx="1705" cy="672"/>
                <a:chOff x="1794" y="0"/>
                <a:chExt cx="1705" cy="672"/>
              </a:xfrm>
            </p:grpSpPr>
            <p:sp>
              <p:nvSpPr>
                <p:cNvPr id="32938" name="Rectangle 136"/>
                <p:cNvSpPr>
                  <a:spLocks noChangeArrowheads="1"/>
                </p:cNvSpPr>
                <p:nvPr/>
              </p:nvSpPr>
              <p:spPr bwMode="auto">
                <a:xfrm>
                  <a:off x="1837" y="0"/>
                  <a:ext cx="1619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ru-RU" sz="1600" b="1">
                      <a:solidFill>
                        <a:srgbClr val="000066"/>
                      </a:solidFill>
                    </a:rPr>
                    <a:t>Эмоциональные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939" name="Rectangle 173"/>
                <p:cNvSpPr>
                  <a:spLocks noChangeArrowheads="1"/>
                </p:cNvSpPr>
                <p:nvPr/>
              </p:nvSpPr>
              <p:spPr bwMode="auto">
                <a:xfrm>
                  <a:off x="1794" y="0"/>
                  <a:ext cx="1705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76"/>
              <p:cNvGrpSpPr>
                <a:grpSpLocks/>
              </p:cNvGrpSpPr>
              <p:nvPr/>
            </p:nvGrpSpPr>
            <p:grpSpPr bwMode="auto">
              <a:xfrm>
                <a:off x="3499" y="0"/>
                <a:ext cx="1691" cy="672"/>
                <a:chOff x="3499" y="0"/>
                <a:chExt cx="1691" cy="672"/>
              </a:xfrm>
            </p:grpSpPr>
            <p:sp>
              <p:nvSpPr>
                <p:cNvPr id="32936" name="Rectangle 137"/>
                <p:cNvSpPr>
                  <a:spLocks noChangeArrowheads="1"/>
                </p:cNvSpPr>
                <p:nvPr/>
              </p:nvSpPr>
              <p:spPr bwMode="auto">
                <a:xfrm>
                  <a:off x="3542" y="0"/>
                  <a:ext cx="1605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</a:rPr>
                    <a:t>Поведенческие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937" name="Rectangle 175"/>
                <p:cNvSpPr>
                  <a:spLocks noChangeArrowheads="1"/>
                </p:cNvSpPr>
                <p:nvPr/>
              </p:nvSpPr>
              <p:spPr bwMode="auto">
                <a:xfrm>
                  <a:off x="3499" y="0"/>
                  <a:ext cx="1691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78"/>
              <p:cNvGrpSpPr>
                <a:grpSpLocks/>
              </p:cNvGrpSpPr>
              <p:nvPr/>
            </p:nvGrpSpPr>
            <p:grpSpPr bwMode="auto">
              <a:xfrm>
                <a:off x="0" y="672"/>
                <a:ext cx="5190" cy="480"/>
                <a:chOff x="0" y="672"/>
                <a:chExt cx="5190" cy="480"/>
              </a:xfrm>
            </p:grpSpPr>
            <p:sp>
              <p:nvSpPr>
                <p:cNvPr id="32934" name="Rectangle 138"/>
                <p:cNvSpPr>
                  <a:spLocks noChangeArrowheads="1"/>
                </p:cNvSpPr>
                <p:nvPr/>
              </p:nvSpPr>
              <p:spPr bwMode="auto">
                <a:xfrm>
                  <a:off x="43" y="6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935" name="Rectangle 177"/>
                <p:cNvSpPr>
                  <a:spLocks noChangeArrowheads="1"/>
                </p:cNvSpPr>
                <p:nvPr/>
              </p:nvSpPr>
              <p:spPr bwMode="auto">
                <a:xfrm>
                  <a:off x="0" y="6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82"/>
              <p:cNvGrpSpPr>
                <a:grpSpLocks/>
              </p:cNvGrpSpPr>
              <p:nvPr/>
            </p:nvGrpSpPr>
            <p:grpSpPr bwMode="auto">
              <a:xfrm>
                <a:off x="0" y="1152"/>
                <a:ext cx="1794" cy="864"/>
                <a:chOff x="0" y="1152"/>
                <a:chExt cx="1794" cy="864"/>
              </a:xfrm>
            </p:grpSpPr>
            <p:sp>
              <p:nvSpPr>
                <p:cNvPr id="32930" name="Rectangle 181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794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" name="Group 180"/>
                <p:cNvGrpSpPr>
                  <a:grpSpLocks/>
                </p:cNvGrpSpPr>
                <p:nvPr/>
              </p:nvGrpSpPr>
              <p:grpSpPr bwMode="auto">
                <a:xfrm>
                  <a:off x="0" y="1152"/>
                  <a:ext cx="1794" cy="864"/>
                  <a:chOff x="0" y="1152"/>
                  <a:chExt cx="1794" cy="864"/>
                </a:xfrm>
              </p:grpSpPr>
              <p:sp>
                <p:nvSpPr>
                  <p:cNvPr id="32932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152"/>
                    <a:ext cx="1708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Установка собственной ценности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33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52"/>
                    <a:ext cx="1794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186"/>
              <p:cNvGrpSpPr>
                <a:grpSpLocks/>
              </p:cNvGrpSpPr>
              <p:nvPr/>
            </p:nvGrpSpPr>
            <p:grpSpPr bwMode="auto">
              <a:xfrm>
                <a:off x="1794" y="1152"/>
                <a:ext cx="1705" cy="864"/>
                <a:chOff x="1794" y="1152"/>
                <a:chExt cx="1705" cy="864"/>
              </a:xfrm>
            </p:grpSpPr>
            <p:sp>
              <p:nvSpPr>
                <p:cNvPr id="32926" name="Rectangle 185"/>
                <p:cNvSpPr>
                  <a:spLocks noChangeArrowheads="1"/>
                </p:cNvSpPr>
                <p:nvPr/>
              </p:nvSpPr>
              <p:spPr bwMode="auto">
                <a:xfrm>
                  <a:off x="1794" y="1152"/>
                  <a:ext cx="1705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1" name="Group 184"/>
                <p:cNvGrpSpPr>
                  <a:grpSpLocks/>
                </p:cNvGrpSpPr>
                <p:nvPr/>
              </p:nvGrpSpPr>
              <p:grpSpPr bwMode="auto">
                <a:xfrm>
                  <a:off x="1794" y="1152"/>
                  <a:ext cx="1705" cy="864"/>
                  <a:chOff x="1794" y="1152"/>
                  <a:chExt cx="1705" cy="864"/>
                </a:xfrm>
              </p:grpSpPr>
              <p:sp>
                <p:nvSpPr>
                  <p:cNvPr id="32928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1152"/>
                    <a:ext cx="1619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Протест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29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1152"/>
                    <a:ext cx="1705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" name="Group 190"/>
              <p:cNvGrpSpPr>
                <a:grpSpLocks/>
              </p:cNvGrpSpPr>
              <p:nvPr/>
            </p:nvGrpSpPr>
            <p:grpSpPr bwMode="auto">
              <a:xfrm>
                <a:off x="3499" y="1152"/>
                <a:ext cx="1691" cy="864"/>
                <a:chOff x="3499" y="1152"/>
                <a:chExt cx="1691" cy="864"/>
              </a:xfrm>
            </p:grpSpPr>
            <p:sp>
              <p:nvSpPr>
                <p:cNvPr id="32922" name="Rectangle 189"/>
                <p:cNvSpPr>
                  <a:spLocks noChangeArrowheads="1"/>
                </p:cNvSpPr>
                <p:nvPr/>
              </p:nvSpPr>
              <p:spPr bwMode="auto">
                <a:xfrm>
                  <a:off x="3499" y="1152"/>
                  <a:ext cx="1691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3" name="Group 188"/>
                <p:cNvGrpSpPr>
                  <a:grpSpLocks/>
                </p:cNvGrpSpPr>
                <p:nvPr/>
              </p:nvGrpSpPr>
              <p:grpSpPr bwMode="auto">
                <a:xfrm>
                  <a:off x="3499" y="1152"/>
                  <a:ext cx="1691" cy="864"/>
                  <a:chOff x="3499" y="1152"/>
                  <a:chExt cx="1691" cy="864"/>
                </a:xfrm>
              </p:grpSpPr>
              <p:sp>
                <p:nvSpPr>
                  <p:cNvPr id="32924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1152"/>
                    <a:ext cx="1605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Сотрудничество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25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1152"/>
                    <a:ext cx="1691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194"/>
              <p:cNvGrpSpPr>
                <a:grpSpLocks/>
              </p:cNvGrpSpPr>
              <p:nvPr/>
            </p:nvGrpSpPr>
            <p:grpSpPr bwMode="auto">
              <a:xfrm>
                <a:off x="0" y="2016"/>
                <a:ext cx="1794" cy="480"/>
                <a:chOff x="0" y="2016"/>
                <a:chExt cx="1794" cy="480"/>
              </a:xfrm>
            </p:grpSpPr>
            <p:sp>
              <p:nvSpPr>
                <p:cNvPr id="32918" name="Rectangle 193"/>
                <p:cNvSpPr>
                  <a:spLocks noChangeArrowheads="1"/>
                </p:cNvSpPr>
                <p:nvPr/>
              </p:nvSpPr>
              <p:spPr bwMode="auto">
                <a:xfrm>
                  <a:off x="0" y="2016"/>
                  <a:ext cx="1794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5" name="Group 192"/>
                <p:cNvGrpSpPr>
                  <a:grpSpLocks/>
                </p:cNvGrpSpPr>
                <p:nvPr/>
              </p:nvGrpSpPr>
              <p:grpSpPr bwMode="auto">
                <a:xfrm>
                  <a:off x="0" y="2016"/>
                  <a:ext cx="1794" cy="480"/>
                  <a:chOff x="0" y="2016"/>
                  <a:chExt cx="1794" cy="480"/>
                </a:xfrm>
              </p:grpSpPr>
              <p:sp>
                <p:nvSpPr>
                  <p:cNvPr id="32920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016"/>
                    <a:ext cx="1708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Проблемный анализ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21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016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6" name="Group 198"/>
              <p:cNvGrpSpPr>
                <a:grpSpLocks/>
              </p:cNvGrpSpPr>
              <p:nvPr/>
            </p:nvGrpSpPr>
            <p:grpSpPr bwMode="auto">
              <a:xfrm>
                <a:off x="1794" y="2016"/>
                <a:ext cx="1705" cy="480"/>
                <a:chOff x="1794" y="2016"/>
                <a:chExt cx="1705" cy="480"/>
              </a:xfrm>
            </p:grpSpPr>
            <p:sp>
              <p:nvSpPr>
                <p:cNvPr id="32914" name="Rectangle 197"/>
                <p:cNvSpPr>
                  <a:spLocks noChangeArrowheads="1"/>
                </p:cNvSpPr>
                <p:nvPr/>
              </p:nvSpPr>
              <p:spPr bwMode="auto">
                <a:xfrm>
                  <a:off x="1794" y="2016"/>
                  <a:ext cx="1705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" name="Group 196"/>
                <p:cNvGrpSpPr>
                  <a:grpSpLocks/>
                </p:cNvGrpSpPr>
                <p:nvPr/>
              </p:nvGrpSpPr>
              <p:grpSpPr bwMode="auto">
                <a:xfrm>
                  <a:off x="1794" y="2016"/>
                  <a:ext cx="1705" cy="480"/>
                  <a:chOff x="1794" y="2016"/>
                  <a:chExt cx="1705" cy="480"/>
                </a:xfrm>
              </p:grpSpPr>
              <p:sp>
                <p:nvSpPr>
                  <p:cNvPr id="32916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016"/>
                    <a:ext cx="1619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Оптимизм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17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016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8" name="Group 202"/>
              <p:cNvGrpSpPr>
                <a:grpSpLocks/>
              </p:cNvGrpSpPr>
              <p:nvPr/>
            </p:nvGrpSpPr>
            <p:grpSpPr bwMode="auto">
              <a:xfrm>
                <a:off x="3499" y="2016"/>
                <a:ext cx="1691" cy="480"/>
                <a:chOff x="3499" y="2016"/>
                <a:chExt cx="1691" cy="480"/>
              </a:xfrm>
            </p:grpSpPr>
            <p:sp>
              <p:nvSpPr>
                <p:cNvPr id="32910" name="Rectangle 201"/>
                <p:cNvSpPr>
                  <a:spLocks noChangeArrowheads="1"/>
                </p:cNvSpPr>
                <p:nvPr/>
              </p:nvSpPr>
              <p:spPr bwMode="auto">
                <a:xfrm>
                  <a:off x="3499" y="2016"/>
                  <a:ext cx="1691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" name="Group 200"/>
                <p:cNvGrpSpPr>
                  <a:grpSpLocks/>
                </p:cNvGrpSpPr>
                <p:nvPr/>
              </p:nvGrpSpPr>
              <p:grpSpPr bwMode="auto">
                <a:xfrm>
                  <a:off x="3499" y="2016"/>
                  <a:ext cx="1691" cy="480"/>
                  <a:chOff x="3499" y="2016"/>
                  <a:chExt cx="1691" cy="480"/>
                </a:xfrm>
              </p:grpSpPr>
              <p:sp>
                <p:nvSpPr>
                  <p:cNvPr id="32912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016"/>
                    <a:ext cx="1605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Альтруизм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13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016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" name="Group 206"/>
              <p:cNvGrpSpPr>
                <a:grpSpLocks/>
              </p:cNvGrpSpPr>
              <p:nvPr/>
            </p:nvGrpSpPr>
            <p:grpSpPr bwMode="auto">
              <a:xfrm>
                <a:off x="0" y="2496"/>
                <a:ext cx="1794" cy="672"/>
                <a:chOff x="0" y="2496"/>
                <a:chExt cx="1794" cy="672"/>
              </a:xfrm>
            </p:grpSpPr>
            <p:sp>
              <p:nvSpPr>
                <p:cNvPr id="32906" name="Rectangle 205"/>
                <p:cNvSpPr>
                  <a:spLocks noChangeArrowheads="1"/>
                </p:cNvSpPr>
                <p:nvPr/>
              </p:nvSpPr>
              <p:spPr bwMode="auto">
                <a:xfrm>
                  <a:off x="0" y="2496"/>
                  <a:ext cx="1794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1" name="Group 204"/>
                <p:cNvGrpSpPr>
                  <a:grpSpLocks/>
                </p:cNvGrpSpPr>
                <p:nvPr/>
              </p:nvGrpSpPr>
              <p:grpSpPr bwMode="auto">
                <a:xfrm>
                  <a:off x="0" y="2496"/>
                  <a:ext cx="1794" cy="672"/>
                  <a:chOff x="0" y="2496"/>
                  <a:chExt cx="1794" cy="672"/>
                </a:xfrm>
              </p:grpSpPr>
              <p:sp>
                <p:nvSpPr>
                  <p:cNvPr id="32908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496"/>
                    <a:ext cx="1708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Сохранение самообладания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09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96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2" name="Group 210"/>
              <p:cNvGrpSpPr>
                <a:grpSpLocks/>
              </p:cNvGrpSpPr>
              <p:nvPr/>
            </p:nvGrpSpPr>
            <p:grpSpPr bwMode="auto">
              <a:xfrm>
                <a:off x="1794" y="2496"/>
                <a:ext cx="1705" cy="672"/>
                <a:chOff x="1794" y="2496"/>
                <a:chExt cx="1705" cy="672"/>
              </a:xfrm>
            </p:grpSpPr>
            <p:sp>
              <p:nvSpPr>
                <p:cNvPr id="32902" name="Rectangle 209"/>
                <p:cNvSpPr>
                  <a:spLocks noChangeArrowheads="1"/>
                </p:cNvSpPr>
                <p:nvPr/>
              </p:nvSpPr>
              <p:spPr bwMode="auto">
                <a:xfrm>
                  <a:off x="1794" y="2496"/>
                  <a:ext cx="1705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" name="Group 208"/>
                <p:cNvGrpSpPr>
                  <a:grpSpLocks/>
                </p:cNvGrpSpPr>
                <p:nvPr/>
              </p:nvGrpSpPr>
              <p:grpSpPr bwMode="auto">
                <a:xfrm>
                  <a:off x="1794" y="2496"/>
                  <a:ext cx="1705" cy="672"/>
                  <a:chOff x="1794" y="2496"/>
                  <a:chExt cx="1705" cy="672"/>
                </a:xfrm>
              </p:grpSpPr>
              <p:sp>
                <p:nvSpPr>
                  <p:cNvPr id="32904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496"/>
                    <a:ext cx="1619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05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496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4" name="Group 214"/>
              <p:cNvGrpSpPr>
                <a:grpSpLocks/>
              </p:cNvGrpSpPr>
              <p:nvPr/>
            </p:nvGrpSpPr>
            <p:grpSpPr bwMode="auto">
              <a:xfrm>
                <a:off x="3499" y="2496"/>
                <a:ext cx="1691" cy="672"/>
                <a:chOff x="3499" y="2496"/>
                <a:chExt cx="1691" cy="672"/>
              </a:xfrm>
            </p:grpSpPr>
            <p:sp>
              <p:nvSpPr>
                <p:cNvPr id="32898" name="Rectangle 213"/>
                <p:cNvSpPr>
                  <a:spLocks noChangeArrowheads="1"/>
                </p:cNvSpPr>
                <p:nvPr/>
              </p:nvSpPr>
              <p:spPr bwMode="auto">
                <a:xfrm>
                  <a:off x="3499" y="2496"/>
                  <a:ext cx="1691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5" name="Group 212"/>
                <p:cNvGrpSpPr>
                  <a:grpSpLocks/>
                </p:cNvGrpSpPr>
                <p:nvPr/>
              </p:nvGrpSpPr>
              <p:grpSpPr bwMode="auto">
                <a:xfrm>
                  <a:off x="3499" y="2496"/>
                  <a:ext cx="1691" cy="672"/>
                  <a:chOff x="3499" y="2496"/>
                  <a:chExt cx="1691" cy="672"/>
                </a:xfrm>
              </p:grpSpPr>
              <p:sp>
                <p:nvSpPr>
                  <p:cNvPr id="32900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496"/>
                    <a:ext cx="1605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Обращение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901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496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" name="Group 216"/>
              <p:cNvGrpSpPr>
                <a:grpSpLocks/>
              </p:cNvGrpSpPr>
              <p:nvPr/>
            </p:nvGrpSpPr>
            <p:grpSpPr bwMode="auto">
              <a:xfrm>
                <a:off x="0" y="3168"/>
                <a:ext cx="5190" cy="480"/>
                <a:chOff x="0" y="3168"/>
                <a:chExt cx="5190" cy="480"/>
              </a:xfrm>
            </p:grpSpPr>
            <p:sp>
              <p:nvSpPr>
                <p:cNvPr id="32896" name="Rectangle 148"/>
                <p:cNvSpPr>
                  <a:spLocks noChangeArrowheads="1"/>
                </p:cNvSpPr>
                <p:nvPr/>
              </p:nvSpPr>
              <p:spPr bwMode="auto">
                <a:xfrm>
                  <a:off x="43" y="3168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Относительно 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897" name="Rectangle 215"/>
                <p:cNvSpPr>
                  <a:spLocks noChangeArrowheads="1"/>
                </p:cNvSpPr>
                <p:nvPr/>
              </p:nvSpPr>
              <p:spPr bwMode="auto">
                <a:xfrm>
                  <a:off x="0" y="3168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220"/>
              <p:cNvGrpSpPr>
                <a:grpSpLocks/>
              </p:cNvGrpSpPr>
              <p:nvPr/>
            </p:nvGrpSpPr>
            <p:grpSpPr bwMode="auto">
              <a:xfrm>
                <a:off x="0" y="3648"/>
                <a:ext cx="1794" cy="672"/>
                <a:chOff x="0" y="3648"/>
                <a:chExt cx="1794" cy="672"/>
              </a:xfrm>
            </p:grpSpPr>
            <p:sp>
              <p:nvSpPr>
                <p:cNvPr id="32892" name="Rectangle 219"/>
                <p:cNvSpPr>
                  <a:spLocks noChangeArrowheads="1"/>
                </p:cNvSpPr>
                <p:nvPr/>
              </p:nvSpPr>
              <p:spPr bwMode="auto">
                <a:xfrm>
                  <a:off x="0" y="3648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8" name="Group 218"/>
                <p:cNvGrpSpPr>
                  <a:grpSpLocks/>
                </p:cNvGrpSpPr>
                <p:nvPr/>
              </p:nvGrpSpPr>
              <p:grpSpPr bwMode="auto">
                <a:xfrm>
                  <a:off x="0" y="3648"/>
                  <a:ext cx="1794" cy="672"/>
                  <a:chOff x="0" y="3648"/>
                  <a:chExt cx="1794" cy="672"/>
                </a:xfrm>
              </p:grpSpPr>
              <p:sp>
                <p:nvSpPr>
                  <p:cNvPr id="32894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3648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Придача смысла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95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648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9" name="Group 224"/>
              <p:cNvGrpSpPr>
                <a:grpSpLocks/>
              </p:cNvGrpSpPr>
              <p:nvPr/>
            </p:nvGrpSpPr>
            <p:grpSpPr bwMode="auto">
              <a:xfrm>
                <a:off x="1794" y="3648"/>
                <a:ext cx="1705" cy="672"/>
                <a:chOff x="1794" y="3648"/>
                <a:chExt cx="1705" cy="672"/>
              </a:xfrm>
            </p:grpSpPr>
            <p:sp>
              <p:nvSpPr>
                <p:cNvPr id="32888" name="Rectangle 223"/>
                <p:cNvSpPr>
                  <a:spLocks noChangeArrowheads="1"/>
                </p:cNvSpPr>
                <p:nvPr/>
              </p:nvSpPr>
              <p:spPr bwMode="auto">
                <a:xfrm>
                  <a:off x="1794" y="3648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0" name="Group 222"/>
                <p:cNvGrpSpPr>
                  <a:grpSpLocks/>
                </p:cNvGrpSpPr>
                <p:nvPr/>
              </p:nvGrpSpPr>
              <p:grpSpPr bwMode="auto">
                <a:xfrm>
                  <a:off x="1794" y="3648"/>
                  <a:ext cx="1705" cy="672"/>
                  <a:chOff x="1794" y="3648"/>
                  <a:chExt cx="1705" cy="672"/>
                </a:xfrm>
              </p:grpSpPr>
              <p:sp>
                <p:nvSpPr>
                  <p:cNvPr id="32890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3648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Эмоциональная разрядка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91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3648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1" name="Group 228"/>
              <p:cNvGrpSpPr>
                <a:grpSpLocks/>
              </p:cNvGrpSpPr>
              <p:nvPr/>
            </p:nvGrpSpPr>
            <p:grpSpPr bwMode="auto">
              <a:xfrm>
                <a:off x="3499" y="3648"/>
                <a:ext cx="1691" cy="672"/>
                <a:chOff x="3499" y="3648"/>
                <a:chExt cx="1691" cy="672"/>
              </a:xfrm>
            </p:grpSpPr>
            <p:sp>
              <p:nvSpPr>
                <p:cNvPr id="32884" name="Rectangle 227"/>
                <p:cNvSpPr>
                  <a:spLocks noChangeArrowheads="1"/>
                </p:cNvSpPr>
                <p:nvPr/>
              </p:nvSpPr>
              <p:spPr bwMode="auto">
                <a:xfrm>
                  <a:off x="3499" y="3648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31" name="Group 226"/>
                <p:cNvGrpSpPr>
                  <a:grpSpLocks/>
                </p:cNvGrpSpPr>
                <p:nvPr/>
              </p:nvGrpSpPr>
              <p:grpSpPr bwMode="auto">
                <a:xfrm>
                  <a:off x="3499" y="3648"/>
                  <a:ext cx="1691" cy="672"/>
                  <a:chOff x="3499" y="3648"/>
                  <a:chExt cx="1691" cy="672"/>
                </a:xfrm>
              </p:grpSpPr>
              <p:sp>
                <p:nvSpPr>
                  <p:cNvPr id="32886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3648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Компенсация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87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3648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2" name="Group 232"/>
              <p:cNvGrpSpPr>
                <a:grpSpLocks/>
              </p:cNvGrpSpPr>
              <p:nvPr/>
            </p:nvGrpSpPr>
            <p:grpSpPr bwMode="auto">
              <a:xfrm>
                <a:off x="0" y="4320"/>
                <a:ext cx="1794" cy="672"/>
                <a:chOff x="0" y="4320"/>
                <a:chExt cx="1794" cy="672"/>
              </a:xfrm>
            </p:grpSpPr>
            <p:sp>
              <p:nvSpPr>
                <p:cNvPr id="32880" name="Rectangle 231"/>
                <p:cNvSpPr>
                  <a:spLocks noChangeArrowheads="1"/>
                </p:cNvSpPr>
                <p:nvPr/>
              </p:nvSpPr>
              <p:spPr bwMode="auto">
                <a:xfrm>
                  <a:off x="0" y="4320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3" name="Group 230"/>
                <p:cNvGrpSpPr>
                  <a:grpSpLocks/>
                </p:cNvGrpSpPr>
                <p:nvPr/>
              </p:nvGrpSpPr>
              <p:grpSpPr bwMode="auto">
                <a:xfrm>
                  <a:off x="0" y="4320"/>
                  <a:ext cx="1794" cy="672"/>
                  <a:chOff x="0" y="4320"/>
                  <a:chExt cx="1794" cy="672"/>
                </a:xfrm>
              </p:grpSpPr>
              <p:sp>
                <p:nvSpPr>
                  <p:cNvPr id="32882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320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Религиозность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83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320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4" name="Group 236"/>
              <p:cNvGrpSpPr>
                <a:grpSpLocks/>
              </p:cNvGrpSpPr>
              <p:nvPr/>
            </p:nvGrpSpPr>
            <p:grpSpPr bwMode="auto">
              <a:xfrm>
                <a:off x="1794" y="4320"/>
                <a:ext cx="1705" cy="672"/>
                <a:chOff x="1794" y="4320"/>
                <a:chExt cx="1705" cy="672"/>
              </a:xfrm>
            </p:grpSpPr>
            <p:sp>
              <p:nvSpPr>
                <p:cNvPr id="32876" name="Rectangle 235"/>
                <p:cNvSpPr>
                  <a:spLocks noChangeArrowheads="1"/>
                </p:cNvSpPr>
                <p:nvPr/>
              </p:nvSpPr>
              <p:spPr bwMode="auto">
                <a:xfrm>
                  <a:off x="1794" y="4320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5" name="Group 234"/>
                <p:cNvGrpSpPr>
                  <a:grpSpLocks/>
                </p:cNvGrpSpPr>
                <p:nvPr/>
              </p:nvGrpSpPr>
              <p:grpSpPr bwMode="auto">
                <a:xfrm>
                  <a:off x="1794" y="4320"/>
                  <a:ext cx="1705" cy="672"/>
                  <a:chOff x="1794" y="4320"/>
                  <a:chExt cx="1705" cy="672"/>
                </a:xfrm>
              </p:grpSpPr>
              <p:sp>
                <p:nvSpPr>
                  <p:cNvPr id="32878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320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Пассивная кооперация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79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320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6" name="Group 240"/>
              <p:cNvGrpSpPr>
                <a:grpSpLocks/>
              </p:cNvGrpSpPr>
              <p:nvPr/>
            </p:nvGrpSpPr>
            <p:grpSpPr bwMode="auto">
              <a:xfrm>
                <a:off x="3499" y="4320"/>
                <a:ext cx="1691" cy="672"/>
                <a:chOff x="3499" y="4320"/>
                <a:chExt cx="1691" cy="672"/>
              </a:xfrm>
            </p:grpSpPr>
            <p:sp>
              <p:nvSpPr>
                <p:cNvPr id="32872" name="Rectangle 239"/>
                <p:cNvSpPr>
                  <a:spLocks noChangeArrowheads="1"/>
                </p:cNvSpPr>
                <p:nvPr/>
              </p:nvSpPr>
              <p:spPr bwMode="auto">
                <a:xfrm>
                  <a:off x="3499" y="4320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7" name="Group 238"/>
                <p:cNvGrpSpPr>
                  <a:grpSpLocks/>
                </p:cNvGrpSpPr>
                <p:nvPr/>
              </p:nvGrpSpPr>
              <p:grpSpPr bwMode="auto">
                <a:xfrm>
                  <a:off x="3499" y="4320"/>
                  <a:ext cx="1691" cy="672"/>
                  <a:chOff x="3499" y="4320"/>
                  <a:chExt cx="1691" cy="672"/>
                </a:xfrm>
              </p:grpSpPr>
              <p:sp>
                <p:nvSpPr>
                  <p:cNvPr id="32874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320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Конструктивная активность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75" name="Rectangle 23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320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48" name="Group 244"/>
              <p:cNvGrpSpPr>
                <a:grpSpLocks/>
              </p:cNvGrpSpPr>
              <p:nvPr/>
            </p:nvGrpSpPr>
            <p:grpSpPr bwMode="auto">
              <a:xfrm>
                <a:off x="0" y="4992"/>
                <a:ext cx="1794" cy="480"/>
                <a:chOff x="0" y="4992"/>
                <a:chExt cx="1794" cy="480"/>
              </a:xfrm>
            </p:grpSpPr>
            <p:sp>
              <p:nvSpPr>
                <p:cNvPr id="32868" name="Rectangle 243"/>
                <p:cNvSpPr>
                  <a:spLocks noChangeArrowheads="1"/>
                </p:cNvSpPr>
                <p:nvPr/>
              </p:nvSpPr>
              <p:spPr bwMode="auto">
                <a:xfrm>
                  <a:off x="0" y="4992"/>
                  <a:ext cx="1794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49" name="Group 242"/>
                <p:cNvGrpSpPr>
                  <a:grpSpLocks/>
                </p:cNvGrpSpPr>
                <p:nvPr/>
              </p:nvGrpSpPr>
              <p:grpSpPr bwMode="auto">
                <a:xfrm>
                  <a:off x="0" y="4992"/>
                  <a:ext cx="1794" cy="480"/>
                  <a:chOff x="0" y="4992"/>
                  <a:chExt cx="1794" cy="480"/>
                </a:xfrm>
              </p:grpSpPr>
              <p:sp>
                <p:nvSpPr>
                  <p:cNvPr id="32870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992"/>
                    <a:ext cx="1708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Относительность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71" name="Rectangle 24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992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0" name="Group 248"/>
              <p:cNvGrpSpPr>
                <a:grpSpLocks/>
              </p:cNvGrpSpPr>
              <p:nvPr/>
            </p:nvGrpSpPr>
            <p:grpSpPr bwMode="auto">
              <a:xfrm>
                <a:off x="1794" y="4992"/>
                <a:ext cx="1705" cy="480"/>
                <a:chOff x="1794" y="4992"/>
                <a:chExt cx="1705" cy="480"/>
              </a:xfrm>
            </p:grpSpPr>
            <p:sp>
              <p:nvSpPr>
                <p:cNvPr id="32864" name="Rectangle 247"/>
                <p:cNvSpPr>
                  <a:spLocks noChangeArrowheads="1"/>
                </p:cNvSpPr>
                <p:nvPr/>
              </p:nvSpPr>
              <p:spPr bwMode="auto">
                <a:xfrm>
                  <a:off x="1794" y="4992"/>
                  <a:ext cx="1705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1" name="Group 246"/>
                <p:cNvGrpSpPr>
                  <a:grpSpLocks/>
                </p:cNvGrpSpPr>
                <p:nvPr/>
              </p:nvGrpSpPr>
              <p:grpSpPr bwMode="auto">
                <a:xfrm>
                  <a:off x="1794" y="4992"/>
                  <a:ext cx="1705" cy="480"/>
                  <a:chOff x="1794" y="4992"/>
                  <a:chExt cx="1705" cy="480"/>
                </a:xfrm>
              </p:grpSpPr>
              <p:sp>
                <p:nvSpPr>
                  <p:cNvPr id="32866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992"/>
                    <a:ext cx="1619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67" name="Rectangle 24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992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2" name="Group 252"/>
              <p:cNvGrpSpPr>
                <a:grpSpLocks/>
              </p:cNvGrpSpPr>
              <p:nvPr/>
            </p:nvGrpSpPr>
            <p:grpSpPr bwMode="auto">
              <a:xfrm>
                <a:off x="3499" y="4992"/>
                <a:ext cx="1691" cy="480"/>
                <a:chOff x="3499" y="4992"/>
                <a:chExt cx="1691" cy="480"/>
              </a:xfrm>
            </p:grpSpPr>
            <p:sp>
              <p:nvSpPr>
                <p:cNvPr id="32860" name="Rectangle 251"/>
                <p:cNvSpPr>
                  <a:spLocks noChangeArrowheads="1"/>
                </p:cNvSpPr>
                <p:nvPr/>
              </p:nvSpPr>
              <p:spPr bwMode="auto">
                <a:xfrm>
                  <a:off x="3499" y="4992"/>
                  <a:ext cx="1691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3" name="Group 250"/>
                <p:cNvGrpSpPr>
                  <a:grpSpLocks/>
                </p:cNvGrpSpPr>
                <p:nvPr/>
              </p:nvGrpSpPr>
              <p:grpSpPr bwMode="auto">
                <a:xfrm>
                  <a:off x="3499" y="4992"/>
                  <a:ext cx="1691" cy="480"/>
                  <a:chOff x="3499" y="4992"/>
                  <a:chExt cx="1691" cy="480"/>
                </a:xfrm>
              </p:grpSpPr>
              <p:sp>
                <p:nvSpPr>
                  <p:cNvPr id="32862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992"/>
                    <a:ext cx="1605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Отвлечение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63" name="Rectangle 24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992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4" name="Group 254"/>
              <p:cNvGrpSpPr>
                <a:grpSpLocks/>
              </p:cNvGrpSpPr>
              <p:nvPr/>
            </p:nvGrpSpPr>
            <p:grpSpPr bwMode="auto">
              <a:xfrm>
                <a:off x="0" y="5472"/>
                <a:ext cx="5190" cy="480"/>
                <a:chOff x="0" y="5472"/>
                <a:chExt cx="5190" cy="480"/>
              </a:xfrm>
            </p:grpSpPr>
            <p:sp>
              <p:nvSpPr>
                <p:cNvPr id="32858" name="Rectangle 158"/>
                <p:cNvSpPr>
                  <a:spLocks noChangeArrowheads="1"/>
                </p:cNvSpPr>
                <p:nvPr/>
              </p:nvSpPr>
              <p:spPr bwMode="auto">
                <a:xfrm>
                  <a:off x="43" y="54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Неадаптивные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859" name="Rectangle 253"/>
                <p:cNvSpPr>
                  <a:spLocks noChangeArrowheads="1"/>
                </p:cNvSpPr>
                <p:nvPr/>
              </p:nvSpPr>
              <p:spPr bwMode="auto">
                <a:xfrm>
                  <a:off x="0" y="54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2955" name="Group 258"/>
              <p:cNvGrpSpPr>
                <a:grpSpLocks/>
              </p:cNvGrpSpPr>
              <p:nvPr/>
            </p:nvGrpSpPr>
            <p:grpSpPr bwMode="auto">
              <a:xfrm>
                <a:off x="0" y="5952"/>
                <a:ext cx="1794" cy="672"/>
                <a:chOff x="0" y="5952"/>
                <a:chExt cx="1794" cy="672"/>
              </a:xfrm>
            </p:grpSpPr>
            <p:sp>
              <p:nvSpPr>
                <p:cNvPr id="32854" name="Rectangle 257"/>
                <p:cNvSpPr>
                  <a:spLocks noChangeArrowheads="1"/>
                </p:cNvSpPr>
                <p:nvPr/>
              </p:nvSpPr>
              <p:spPr bwMode="auto">
                <a:xfrm>
                  <a:off x="0" y="5952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6" name="Group 256"/>
                <p:cNvGrpSpPr>
                  <a:grpSpLocks/>
                </p:cNvGrpSpPr>
                <p:nvPr/>
              </p:nvGrpSpPr>
              <p:grpSpPr bwMode="auto">
                <a:xfrm>
                  <a:off x="0" y="5952"/>
                  <a:ext cx="1794" cy="672"/>
                  <a:chOff x="0" y="5952"/>
                  <a:chExt cx="1794" cy="672"/>
                </a:xfrm>
              </p:grpSpPr>
              <p:sp>
                <p:nvSpPr>
                  <p:cNvPr id="32856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5952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Смирение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57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952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7" name="Group 262"/>
              <p:cNvGrpSpPr>
                <a:grpSpLocks/>
              </p:cNvGrpSpPr>
              <p:nvPr/>
            </p:nvGrpSpPr>
            <p:grpSpPr bwMode="auto">
              <a:xfrm>
                <a:off x="1794" y="5952"/>
                <a:ext cx="1705" cy="672"/>
                <a:chOff x="1794" y="5952"/>
                <a:chExt cx="1705" cy="672"/>
              </a:xfrm>
            </p:grpSpPr>
            <p:sp>
              <p:nvSpPr>
                <p:cNvPr id="32850" name="Rectangle 261"/>
                <p:cNvSpPr>
                  <a:spLocks noChangeArrowheads="1"/>
                </p:cNvSpPr>
                <p:nvPr/>
              </p:nvSpPr>
              <p:spPr bwMode="auto">
                <a:xfrm>
                  <a:off x="1794" y="5952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58" name="Group 260"/>
                <p:cNvGrpSpPr>
                  <a:grpSpLocks/>
                </p:cNvGrpSpPr>
                <p:nvPr/>
              </p:nvGrpSpPr>
              <p:grpSpPr bwMode="auto">
                <a:xfrm>
                  <a:off x="1794" y="5952"/>
                  <a:ext cx="1705" cy="672"/>
                  <a:chOff x="1794" y="5952"/>
                  <a:chExt cx="1705" cy="672"/>
                </a:xfrm>
              </p:grpSpPr>
              <p:sp>
                <p:nvSpPr>
                  <p:cNvPr id="32852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5952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Самообвинение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53" name="Rectangle 259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5952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959" name="Group 266"/>
              <p:cNvGrpSpPr>
                <a:grpSpLocks/>
              </p:cNvGrpSpPr>
              <p:nvPr/>
            </p:nvGrpSpPr>
            <p:grpSpPr bwMode="auto">
              <a:xfrm>
                <a:off x="3499" y="5952"/>
                <a:ext cx="1691" cy="672"/>
                <a:chOff x="3499" y="5952"/>
                <a:chExt cx="1691" cy="672"/>
              </a:xfrm>
            </p:grpSpPr>
            <p:sp>
              <p:nvSpPr>
                <p:cNvPr id="32846" name="Rectangle 265"/>
                <p:cNvSpPr>
                  <a:spLocks noChangeArrowheads="1"/>
                </p:cNvSpPr>
                <p:nvPr/>
              </p:nvSpPr>
              <p:spPr bwMode="auto">
                <a:xfrm>
                  <a:off x="3499" y="5952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68" name="Group 264"/>
                <p:cNvGrpSpPr>
                  <a:grpSpLocks/>
                </p:cNvGrpSpPr>
                <p:nvPr/>
              </p:nvGrpSpPr>
              <p:grpSpPr bwMode="auto">
                <a:xfrm>
                  <a:off x="3499" y="5952"/>
                  <a:ext cx="1691" cy="672"/>
                  <a:chOff x="3499" y="5952"/>
                  <a:chExt cx="1691" cy="672"/>
                </a:xfrm>
              </p:grpSpPr>
              <p:sp>
                <p:nvSpPr>
                  <p:cNvPr id="32848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5952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Активное избегание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49" name="Rectangle 263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5952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69" name="Group 270"/>
              <p:cNvGrpSpPr>
                <a:grpSpLocks/>
              </p:cNvGrpSpPr>
              <p:nvPr/>
            </p:nvGrpSpPr>
            <p:grpSpPr bwMode="auto">
              <a:xfrm>
                <a:off x="0" y="6624"/>
                <a:ext cx="1794" cy="480"/>
                <a:chOff x="0" y="6624"/>
                <a:chExt cx="1794" cy="480"/>
              </a:xfrm>
            </p:grpSpPr>
            <p:sp>
              <p:nvSpPr>
                <p:cNvPr id="32842" name="Rectangle 269"/>
                <p:cNvSpPr>
                  <a:spLocks noChangeArrowheads="1"/>
                </p:cNvSpPr>
                <p:nvPr/>
              </p:nvSpPr>
              <p:spPr bwMode="auto">
                <a:xfrm>
                  <a:off x="0" y="662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0" name="Group 268"/>
                <p:cNvGrpSpPr>
                  <a:grpSpLocks/>
                </p:cNvGrpSpPr>
                <p:nvPr/>
              </p:nvGrpSpPr>
              <p:grpSpPr bwMode="auto">
                <a:xfrm>
                  <a:off x="0" y="6624"/>
                  <a:ext cx="1794" cy="480"/>
                  <a:chOff x="0" y="6624"/>
                  <a:chExt cx="1794" cy="480"/>
                </a:xfrm>
              </p:grpSpPr>
              <p:sp>
                <p:nvSpPr>
                  <p:cNvPr id="32844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662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Растерянность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45" name="Rectangle 2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62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1" name="Group 274"/>
              <p:cNvGrpSpPr>
                <a:grpSpLocks/>
              </p:cNvGrpSpPr>
              <p:nvPr/>
            </p:nvGrpSpPr>
            <p:grpSpPr bwMode="auto">
              <a:xfrm>
                <a:off x="1794" y="6624"/>
                <a:ext cx="1705" cy="480"/>
                <a:chOff x="1794" y="6624"/>
                <a:chExt cx="1705" cy="480"/>
              </a:xfrm>
            </p:grpSpPr>
            <p:sp>
              <p:nvSpPr>
                <p:cNvPr id="32838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94" y="662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2" name="Group 272"/>
                <p:cNvGrpSpPr>
                  <a:grpSpLocks/>
                </p:cNvGrpSpPr>
                <p:nvPr/>
              </p:nvGrpSpPr>
              <p:grpSpPr bwMode="auto">
                <a:xfrm>
                  <a:off x="1794" y="6624"/>
                  <a:ext cx="1705" cy="480"/>
                  <a:chOff x="1794" y="6624"/>
                  <a:chExt cx="1705" cy="480"/>
                </a:xfrm>
              </p:grpSpPr>
              <p:sp>
                <p:nvSpPr>
                  <p:cNvPr id="32840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662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Агрессивность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41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662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4" name="Group 278"/>
              <p:cNvGrpSpPr>
                <a:grpSpLocks/>
              </p:cNvGrpSpPr>
              <p:nvPr/>
            </p:nvGrpSpPr>
            <p:grpSpPr bwMode="auto">
              <a:xfrm>
                <a:off x="3499" y="6624"/>
                <a:ext cx="1691" cy="480"/>
                <a:chOff x="3499" y="6624"/>
                <a:chExt cx="1691" cy="480"/>
              </a:xfrm>
            </p:grpSpPr>
            <p:sp>
              <p:nvSpPr>
                <p:cNvPr id="32834" name="Rectangle 277"/>
                <p:cNvSpPr>
                  <a:spLocks noChangeArrowheads="1"/>
                </p:cNvSpPr>
                <p:nvPr/>
              </p:nvSpPr>
              <p:spPr bwMode="auto">
                <a:xfrm>
                  <a:off x="3499" y="662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5" name="Group 276"/>
                <p:cNvGrpSpPr>
                  <a:grpSpLocks/>
                </p:cNvGrpSpPr>
                <p:nvPr/>
              </p:nvGrpSpPr>
              <p:grpSpPr bwMode="auto">
                <a:xfrm>
                  <a:off x="3499" y="6624"/>
                  <a:ext cx="1691" cy="480"/>
                  <a:chOff x="3499" y="6624"/>
                  <a:chExt cx="1691" cy="480"/>
                </a:xfrm>
              </p:grpSpPr>
              <p:sp>
                <p:nvSpPr>
                  <p:cNvPr id="32836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662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Отступление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37" name="Rectangle 27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662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6" name="Group 282"/>
              <p:cNvGrpSpPr>
                <a:grpSpLocks/>
              </p:cNvGrpSpPr>
              <p:nvPr/>
            </p:nvGrpSpPr>
            <p:grpSpPr bwMode="auto">
              <a:xfrm>
                <a:off x="0" y="7104"/>
                <a:ext cx="1794" cy="480"/>
                <a:chOff x="0" y="7104"/>
                <a:chExt cx="1794" cy="480"/>
              </a:xfrm>
            </p:grpSpPr>
            <p:sp>
              <p:nvSpPr>
                <p:cNvPr id="32830" name="Rectangle 281"/>
                <p:cNvSpPr>
                  <a:spLocks noChangeArrowheads="1"/>
                </p:cNvSpPr>
                <p:nvPr/>
              </p:nvSpPr>
              <p:spPr bwMode="auto">
                <a:xfrm>
                  <a:off x="0" y="710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7" name="Group 280"/>
                <p:cNvGrpSpPr>
                  <a:grpSpLocks/>
                </p:cNvGrpSpPr>
                <p:nvPr/>
              </p:nvGrpSpPr>
              <p:grpSpPr bwMode="auto">
                <a:xfrm>
                  <a:off x="0" y="7104"/>
                  <a:ext cx="1794" cy="480"/>
                  <a:chOff x="0" y="7104"/>
                  <a:chExt cx="1794" cy="480"/>
                </a:xfrm>
              </p:grpSpPr>
              <p:sp>
                <p:nvSpPr>
                  <p:cNvPr id="32832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10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Диссимуляция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33" name="Rectangle 2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10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78" name="Group 286"/>
              <p:cNvGrpSpPr>
                <a:grpSpLocks/>
              </p:cNvGrpSpPr>
              <p:nvPr/>
            </p:nvGrpSpPr>
            <p:grpSpPr bwMode="auto">
              <a:xfrm>
                <a:off x="1794" y="7104"/>
                <a:ext cx="1705" cy="480"/>
                <a:chOff x="1794" y="7104"/>
                <a:chExt cx="1705" cy="480"/>
              </a:xfrm>
            </p:grpSpPr>
            <p:sp>
              <p:nvSpPr>
                <p:cNvPr id="32826" name="Rectangle 285"/>
                <p:cNvSpPr>
                  <a:spLocks noChangeArrowheads="1"/>
                </p:cNvSpPr>
                <p:nvPr/>
              </p:nvSpPr>
              <p:spPr bwMode="auto">
                <a:xfrm>
                  <a:off x="1794" y="710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79" name="Group 284"/>
                <p:cNvGrpSpPr>
                  <a:grpSpLocks/>
                </p:cNvGrpSpPr>
                <p:nvPr/>
              </p:nvGrpSpPr>
              <p:grpSpPr bwMode="auto">
                <a:xfrm>
                  <a:off x="1794" y="7104"/>
                  <a:ext cx="1705" cy="480"/>
                  <a:chOff x="1794" y="7104"/>
                  <a:chExt cx="1705" cy="480"/>
                </a:xfrm>
              </p:grpSpPr>
              <p:sp>
                <p:nvSpPr>
                  <p:cNvPr id="32828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10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Покорность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9" name="Rectangle 2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10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0" name="Group 290"/>
              <p:cNvGrpSpPr>
                <a:grpSpLocks/>
              </p:cNvGrpSpPr>
              <p:nvPr/>
            </p:nvGrpSpPr>
            <p:grpSpPr bwMode="auto">
              <a:xfrm>
                <a:off x="3499" y="7104"/>
                <a:ext cx="1691" cy="480"/>
                <a:chOff x="3499" y="7104"/>
                <a:chExt cx="1691" cy="480"/>
              </a:xfrm>
            </p:grpSpPr>
            <p:sp>
              <p:nvSpPr>
                <p:cNvPr id="32822" name="Rectangle 289"/>
                <p:cNvSpPr>
                  <a:spLocks noChangeArrowheads="1"/>
                </p:cNvSpPr>
                <p:nvPr/>
              </p:nvSpPr>
              <p:spPr bwMode="auto">
                <a:xfrm>
                  <a:off x="3499" y="710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1" name="Group 288"/>
                <p:cNvGrpSpPr>
                  <a:grpSpLocks/>
                </p:cNvGrpSpPr>
                <p:nvPr/>
              </p:nvGrpSpPr>
              <p:grpSpPr bwMode="auto">
                <a:xfrm>
                  <a:off x="3499" y="7104"/>
                  <a:ext cx="1691" cy="480"/>
                  <a:chOff x="3499" y="7104"/>
                  <a:chExt cx="1691" cy="480"/>
                </a:xfrm>
              </p:grpSpPr>
              <p:sp>
                <p:nvSpPr>
                  <p:cNvPr id="32824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10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5" name="Rectangle 2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10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2" name="Group 294"/>
              <p:cNvGrpSpPr>
                <a:grpSpLocks/>
              </p:cNvGrpSpPr>
              <p:nvPr/>
            </p:nvGrpSpPr>
            <p:grpSpPr bwMode="auto">
              <a:xfrm>
                <a:off x="0" y="7584"/>
                <a:ext cx="1794" cy="672"/>
                <a:chOff x="0" y="7584"/>
                <a:chExt cx="1794" cy="672"/>
              </a:xfrm>
            </p:grpSpPr>
            <p:sp>
              <p:nvSpPr>
                <p:cNvPr id="32818" name="Rectangle 293"/>
                <p:cNvSpPr>
                  <a:spLocks noChangeArrowheads="1"/>
                </p:cNvSpPr>
                <p:nvPr/>
              </p:nvSpPr>
              <p:spPr bwMode="auto">
                <a:xfrm>
                  <a:off x="0" y="7584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3" name="Group 292"/>
                <p:cNvGrpSpPr>
                  <a:grpSpLocks/>
                </p:cNvGrpSpPr>
                <p:nvPr/>
              </p:nvGrpSpPr>
              <p:grpSpPr bwMode="auto">
                <a:xfrm>
                  <a:off x="0" y="7584"/>
                  <a:ext cx="1794" cy="672"/>
                  <a:chOff x="0" y="7584"/>
                  <a:chExt cx="1794" cy="672"/>
                </a:xfrm>
              </p:grpSpPr>
              <p:sp>
                <p:nvSpPr>
                  <p:cNvPr id="32820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584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Игнорирование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1" name="Rectangle 2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584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4" name="Group 298"/>
              <p:cNvGrpSpPr>
                <a:grpSpLocks/>
              </p:cNvGrpSpPr>
              <p:nvPr/>
            </p:nvGrpSpPr>
            <p:grpSpPr bwMode="auto">
              <a:xfrm>
                <a:off x="1794" y="7584"/>
                <a:ext cx="1705" cy="672"/>
                <a:chOff x="1794" y="7584"/>
                <a:chExt cx="1705" cy="672"/>
              </a:xfrm>
            </p:grpSpPr>
            <p:sp>
              <p:nvSpPr>
                <p:cNvPr id="32814" name="Rectangle 297"/>
                <p:cNvSpPr>
                  <a:spLocks noChangeArrowheads="1"/>
                </p:cNvSpPr>
                <p:nvPr/>
              </p:nvSpPr>
              <p:spPr bwMode="auto">
                <a:xfrm>
                  <a:off x="1794" y="7584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5" name="Group 296"/>
                <p:cNvGrpSpPr>
                  <a:grpSpLocks/>
                </p:cNvGrpSpPr>
                <p:nvPr/>
              </p:nvGrpSpPr>
              <p:grpSpPr bwMode="auto">
                <a:xfrm>
                  <a:off x="1794" y="7584"/>
                  <a:ext cx="1705" cy="672"/>
                  <a:chOff x="1794" y="7584"/>
                  <a:chExt cx="1705" cy="672"/>
                </a:xfrm>
              </p:grpSpPr>
              <p:sp>
                <p:nvSpPr>
                  <p:cNvPr id="32816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584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Подавление эмоций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17" name="Rectangle 2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584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2786" name="Group 302"/>
              <p:cNvGrpSpPr>
                <a:grpSpLocks/>
              </p:cNvGrpSpPr>
              <p:nvPr/>
            </p:nvGrpSpPr>
            <p:grpSpPr bwMode="auto">
              <a:xfrm>
                <a:off x="3499" y="7584"/>
                <a:ext cx="1691" cy="672"/>
                <a:chOff x="3499" y="7584"/>
                <a:chExt cx="1691" cy="672"/>
              </a:xfrm>
            </p:grpSpPr>
            <p:sp>
              <p:nvSpPr>
                <p:cNvPr id="32810" name="Rectangle 301"/>
                <p:cNvSpPr>
                  <a:spLocks noChangeArrowheads="1"/>
                </p:cNvSpPr>
                <p:nvPr/>
              </p:nvSpPr>
              <p:spPr bwMode="auto">
                <a:xfrm>
                  <a:off x="3499" y="7584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787" name="Group 300"/>
                <p:cNvGrpSpPr>
                  <a:grpSpLocks/>
                </p:cNvGrpSpPr>
                <p:nvPr/>
              </p:nvGrpSpPr>
              <p:grpSpPr bwMode="auto">
                <a:xfrm>
                  <a:off x="3499" y="7584"/>
                  <a:ext cx="1691" cy="672"/>
                  <a:chOff x="3499" y="7584"/>
                  <a:chExt cx="1691" cy="672"/>
                </a:xfrm>
              </p:grpSpPr>
              <p:sp>
                <p:nvSpPr>
                  <p:cNvPr id="32812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584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13" name="Rectangle 2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584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32773" name="Rectangle 304"/>
            <p:cNvSpPr>
              <a:spLocks noChangeArrowheads="1"/>
            </p:cNvSpPr>
            <p:nvPr/>
          </p:nvSpPr>
          <p:spPr bwMode="auto">
            <a:xfrm>
              <a:off x="-3" y="-3"/>
              <a:ext cx="5196" cy="826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7743825" cy="1076325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 этап – медицинский. Определяет механизм и результат  психического расстройства </a:t>
            </a:r>
            <a:r>
              <a:rPr lang="ru-RU" sz="2800" b="1" u="sng" dirty="0" smtClean="0">
                <a:solidFill>
                  <a:srgbClr val="CC0066"/>
                </a:solidFill>
                <a:latin typeface="Arial" charset="0"/>
              </a:rPr>
              <a:t> </a:t>
            </a:r>
            <a:endParaRPr lang="ru-RU" sz="2800" dirty="0" smtClean="0"/>
          </a:p>
        </p:txBody>
      </p:sp>
      <p:sp>
        <p:nvSpPr>
          <p:cNvPr id="33795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7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8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33799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33800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33801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2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3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4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5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6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7" name="Line 19"/>
          <p:cNvSpPr>
            <a:spLocks noChangeShapeType="1"/>
          </p:cNvSpPr>
          <p:nvPr/>
        </p:nvSpPr>
        <p:spPr bwMode="auto">
          <a:xfrm flipH="1">
            <a:off x="762000" y="3860800"/>
            <a:ext cx="4097338" cy="25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8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>
                <a:latin typeface="Times New Roman" pitchFamily="18" charset="0"/>
              </a:rPr>
              <a:t>восприятие</a:t>
            </a:r>
            <a:endParaRPr lang="ru-RU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809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33810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33811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2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3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4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5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6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33817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33818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33819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33820" name="Text Box 41"/>
          <p:cNvSpPr txBox="1">
            <a:spLocks noChangeArrowheads="1"/>
          </p:cNvSpPr>
          <p:nvPr/>
        </p:nvSpPr>
        <p:spPr bwMode="auto">
          <a:xfrm>
            <a:off x="3276600" y="60960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воля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smtClean="0">
                <a:solidFill>
                  <a:srgbClr val="CC0000"/>
                </a:solidFill>
              </a:rPr>
              <a:t>Особенности возрастной психологии ЦНС</a:t>
            </a:r>
          </a:p>
        </p:txBody>
      </p:sp>
      <p:sp>
        <p:nvSpPr>
          <p:cNvPr id="120835" name="Rectangle 3"/>
          <p:cNvSpPr>
            <a:spLocks noGrp="1"/>
          </p:cNvSpPr>
          <p:nvPr>
            <p:ph type="body" idx="1"/>
          </p:nvPr>
        </p:nvSpPr>
        <p:spPr>
          <a:xfrm>
            <a:off x="468313" y="2852738"/>
            <a:ext cx="8229600" cy="3273425"/>
          </a:xfrm>
        </p:spPr>
        <p:txBody>
          <a:bodyPr/>
          <a:lstStyle/>
          <a:p>
            <a:endParaRPr lang="ru-RU" sz="2000" smtClean="0"/>
          </a:p>
          <a:p>
            <a:endParaRPr lang="ru-RU" smtClean="0"/>
          </a:p>
        </p:txBody>
      </p:sp>
      <p:sp>
        <p:nvSpPr>
          <p:cNvPr id="120836" name="AutoShape 4"/>
          <p:cNvSpPr>
            <a:spLocks noChangeArrowheads="1"/>
          </p:cNvSpPr>
          <p:nvPr/>
        </p:nvSpPr>
        <p:spPr bwMode="auto">
          <a:xfrm>
            <a:off x="5076825" y="3141663"/>
            <a:ext cx="719138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CC0000"/>
              </a:solidFill>
            </a:endParaRPr>
          </a:p>
        </p:txBody>
      </p:sp>
      <p:sp>
        <p:nvSpPr>
          <p:cNvPr id="120837" name="AutoShape 5"/>
          <p:cNvSpPr>
            <a:spLocks noChangeArrowheads="1"/>
          </p:cNvSpPr>
          <p:nvPr/>
        </p:nvSpPr>
        <p:spPr bwMode="auto">
          <a:xfrm>
            <a:off x="5867400" y="2276475"/>
            <a:ext cx="3095625" cy="208915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CC99"/>
              </a:solidFill>
            </a:endParaRP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6011863" y="2420938"/>
            <a:ext cx="2735262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000066"/>
                </a:solidFill>
              </a:rPr>
              <a:t>Неспособность обеспечить собственную безопасность от манипуляций сознанием</a:t>
            </a:r>
          </a:p>
          <a:p>
            <a:pPr>
              <a:spcBef>
                <a:spcPct val="50000"/>
              </a:spcBef>
            </a:pPr>
            <a:endParaRPr lang="ru-RU" b="1">
              <a:solidFill>
                <a:srgbClr val="000066"/>
              </a:solidFill>
            </a:endParaRPr>
          </a:p>
        </p:txBody>
      </p:sp>
      <p:pic>
        <p:nvPicPr>
          <p:cNvPr id="120839" name="Picture 7" descr="ÐÐ°ÑÑÐ¸Ð½ÐºÐ¸ Ð¿Ð¾ Ð·Ð°Ð¿ÑÐ¾ÑÑ ÐºÐ°ÑÑÐ¸Ð½ÐºÐ° ujkjdyjq vjp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57338"/>
            <a:ext cx="4897437" cy="3427412"/>
          </a:xfrm>
          <a:prstGeom prst="rect">
            <a:avLst/>
          </a:prstGeom>
          <a:noFill/>
        </p:spPr>
      </p:pic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1835150" y="2781300"/>
            <a:ext cx="302418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Подкорка начинает работать активно в возрасте 11 -12 лет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Кора головного мозга созревает к 18-20 годам</a:t>
            </a:r>
          </a:p>
          <a:p>
            <a:pPr algn="ctr">
              <a:spcBef>
                <a:spcPct val="50000"/>
              </a:spcBef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539750" y="5373688"/>
            <a:ext cx="81359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CC0000"/>
                </a:solidFill>
              </a:rPr>
              <a:t>Молодым легче навязать моду на деструктивный образ жизни и стиль поведения, содержащий неосознаваемые мотивы и действия, ведущие к рискованным поступкам и с нежелательными последствиями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193" name="Диаграмма 5"/>
          <p:cNvGraphicFramePr>
            <a:graphicFrameLocks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93186" name="Диаграмма" r:id="rId3" imgW="5584420" imgH="2603218" progId="Excel.Sheet.8">
              <p:embed/>
            </p:oleObj>
          </a:graphicData>
        </a:graphic>
      </p:graphicFrame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2600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357166"/>
            <a:ext cx="8929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2878" y="285728"/>
            <a:ext cx="850112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содержанию и механизму психика – форма отражения </a:t>
            </a:r>
          </a:p>
        </p:txBody>
      </p:sp>
      <p:pic>
        <p:nvPicPr>
          <p:cNvPr id="43010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 cstate="print"/>
          <a:srcRect l="17011" r="16364"/>
          <a:stretch>
            <a:fillRect/>
          </a:stretch>
        </p:blipFill>
        <p:spPr bwMode="auto">
          <a:xfrm>
            <a:off x="0" y="785794"/>
            <a:ext cx="4357718" cy="4357718"/>
          </a:xfrm>
          <a:prstGeom prst="rect">
            <a:avLst/>
          </a:prstGeom>
          <a:noFill/>
        </p:spPr>
      </p:pic>
      <p:sp>
        <p:nvSpPr>
          <p:cNvPr id="43016" name="AutoShape 8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8" name="AutoShape 10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20" name="AutoShape 12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22" name="Picture 14" descr="https://thumbs.dreamstime.com/t/hand-drawn-line-art-anatomically-correct-human-brain-isolated-vector-illustration-over-white-background-70011620.jpg"/>
          <p:cNvPicPr>
            <a:picLocks noChangeAspect="1" noChangeArrowheads="1"/>
          </p:cNvPicPr>
          <p:nvPr/>
        </p:nvPicPr>
        <p:blipFill>
          <a:blip r:embed="rId3" cstate="print"/>
          <a:srcRect l="7665" t="6122" r="8019" b="8163"/>
          <a:stretch>
            <a:fillRect/>
          </a:stretch>
        </p:blipFill>
        <p:spPr bwMode="auto">
          <a:xfrm>
            <a:off x="5000628" y="857232"/>
            <a:ext cx="3929090" cy="3000396"/>
          </a:xfrm>
          <a:prstGeom prst="rect">
            <a:avLst/>
          </a:prstGeom>
          <a:noFill/>
        </p:spPr>
      </p:pic>
      <p:pic>
        <p:nvPicPr>
          <p:cNvPr id="15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 cstate="print"/>
          <a:srcRect l="22563" t="3199" r="24313" b="36028"/>
          <a:stretch>
            <a:fillRect/>
          </a:stretch>
        </p:blipFill>
        <p:spPr bwMode="auto">
          <a:xfrm flipH="1">
            <a:off x="6215074" y="1357298"/>
            <a:ext cx="1582916" cy="1357322"/>
          </a:xfrm>
          <a:prstGeom prst="rect">
            <a:avLst/>
          </a:prstGeom>
          <a:noFill/>
        </p:spPr>
      </p:pic>
      <p:pic>
        <p:nvPicPr>
          <p:cNvPr id="43012" name="Picture 4" descr="http://kartik.ru/img/multyashnye-kartinki/multyashnye-malchiki/small/multyashnye-malchiki-1452.jpg"/>
          <p:cNvPicPr>
            <a:picLocks noChangeAspect="1" noChangeArrowheads="1"/>
          </p:cNvPicPr>
          <p:nvPr/>
        </p:nvPicPr>
        <p:blipFill>
          <a:blip r:embed="rId4" cstate="print"/>
          <a:srcRect l="50000" t="17500" b="24999"/>
          <a:stretch>
            <a:fillRect/>
          </a:stretch>
        </p:blipFill>
        <p:spPr bwMode="auto">
          <a:xfrm>
            <a:off x="3929058" y="3286124"/>
            <a:ext cx="1863574" cy="2143140"/>
          </a:xfrm>
          <a:prstGeom prst="ellipse">
            <a:avLst/>
          </a:prstGeom>
          <a:ln w="63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Прямая со стрелкой 17"/>
          <p:cNvCxnSpPr/>
          <p:nvPr/>
        </p:nvCxnSpPr>
        <p:spPr>
          <a:xfrm>
            <a:off x="3643306" y="3357562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286380" y="3286124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719138"/>
            <a:ext cx="57531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501122" cy="2857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Информационные воздействия </a:t>
            </a:r>
            <a:r>
              <a:rPr lang="ru-RU" b="1" dirty="0" smtClean="0"/>
              <a:t>– интернет, телевидение, шоу-бизнес, кино, часто разобщают </a:t>
            </a:r>
            <a:r>
              <a:rPr lang="ru-RU" b="1" dirty="0" err="1" smtClean="0"/>
              <a:t>полушарные</a:t>
            </a:r>
            <a:r>
              <a:rPr lang="ru-RU" b="1" dirty="0" smtClean="0"/>
              <a:t> функции, </a:t>
            </a:r>
            <a:r>
              <a:rPr lang="ru-RU" b="1" dirty="0" smtClean="0">
                <a:solidFill>
                  <a:srgbClr val="FF0000"/>
                </a:solidFill>
              </a:rPr>
              <a:t>возбуждают право- и отключают  </a:t>
            </a:r>
            <a:r>
              <a:rPr lang="ru-RU" b="1" dirty="0" err="1" smtClean="0">
                <a:solidFill>
                  <a:srgbClr val="FF0000"/>
                </a:solidFill>
              </a:rPr>
              <a:t>левополушарные</a:t>
            </a:r>
            <a:r>
              <a:rPr lang="ru-RU" b="1" dirty="0" smtClean="0">
                <a:solidFill>
                  <a:srgbClr val="FF0000"/>
                </a:solidFill>
              </a:rPr>
              <a:t> функции</a:t>
            </a:r>
            <a:r>
              <a:rPr lang="ru-RU" b="1" dirty="0" smtClean="0"/>
              <a:t>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44034" name="Picture 2" descr="http://062013.imgbb.ru/user/25/250778/3104307f680ca0dffc35e4dc83d017d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643182"/>
            <a:ext cx="2928926" cy="34195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357562"/>
            <a:ext cx="56436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Для снижения рисков деструктивного поведения – зависимостей, суицидов, агрессии,  терроризма  нужно усиление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левополушарных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функций, интеграция в и гармонизация функций обоих полушарий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26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286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1027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5052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Line 1028"/>
          <p:cNvSpPr>
            <a:spLocks noChangeShapeType="1"/>
          </p:cNvSpPr>
          <p:nvPr/>
        </p:nvSpPr>
        <p:spPr bwMode="auto">
          <a:xfrm>
            <a:off x="381000" y="3352800"/>
            <a:ext cx="8610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69" name="Text Box 1029"/>
          <p:cNvSpPr txBox="1">
            <a:spLocks noChangeArrowheads="1"/>
          </p:cNvSpPr>
          <p:nvPr/>
        </p:nvSpPr>
        <p:spPr bwMode="auto">
          <a:xfrm>
            <a:off x="827088" y="404813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Реклама</a:t>
            </a:r>
          </a:p>
          <a:p>
            <a:pPr>
              <a:spcBef>
                <a:spcPct val="50000"/>
              </a:spcBef>
            </a:pPr>
            <a:r>
              <a:rPr lang="ru-RU"/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/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/>
              <a:t>Мода</a:t>
            </a:r>
          </a:p>
          <a:p>
            <a:pPr>
              <a:spcBef>
                <a:spcPct val="50000"/>
              </a:spcBef>
            </a:pPr>
            <a:r>
              <a:rPr lang="ru-RU"/>
              <a:t>Музыка</a:t>
            </a:r>
          </a:p>
          <a:p>
            <a:pPr>
              <a:spcBef>
                <a:spcPct val="50000"/>
              </a:spcBef>
            </a:pPr>
            <a:r>
              <a:rPr lang="ru-RU"/>
              <a:t>ПАВ</a:t>
            </a:r>
          </a:p>
        </p:txBody>
      </p:sp>
      <p:pic>
        <p:nvPicPr>
          <p:cNvPr id="36870" name="Picture 1031" descr="anat_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8288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032" descr="anat_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1054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Line 1033"/>
          <p:cNvSpPr>
            <a:spLocks noChangeShapeType="1"/>
          </p:cNvSpPr>
          <p:nvPr/>
        </p:nvSpPr>
        <p:spPr bwMode="auto">
          <a:xfrm>
            <a:off x="3200400" y="1676400"/>
            <a:ext cx="23622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3" name="Line 1035"/>
          <p:cNvSpPr>
            <a:spLocks noChangeShapeType="1"/>
          </p:cNvSpPr>
          <p:nvPr/>
        </p:nvSpPr>
        <p:spPr bwMode="auto">
          <a:xfrm flipH="1">
            <a:off x="3200400" y="1600200"/>
            <a:ext cx="2514600" cy="1371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4" name="Line 1037"/>
          <p:cNvSpPr>
            <a:spLocks noChangeShapeType="1"/>
          </p:cNvSpPr>
          <p:nvPr/>
        </p:nvSpPr>
        <p:spPr bwMode="auto">
          <a:xfrm>
            <a:off x="4267200" y="533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AutoShape 1043"/>
          <p:cNvSpPr>
            <a:spLocks noChangeArrowheads="1"/>
          </p:cNvSpPr>
          <p:nvPr/>
        </p:nvSpPr>
        <p:spPr bwMode="auto">
          <a:xfrm>
            <a:off x="3657600" y="838200"/>
            <a:ext cx="609600" cy="4572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AutoShape 1044"/>
          <p:cNvSpPr>
            <a:spLocks noChangeArrowheads="1"/>
          </p:cNvSpPr>
          <p:nvPr/>
        </p:nvSpPr>
        <p:spPr bwMode="auto">
          <a:xfrm>
            <a:off x="4267200" y="3810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7" name="AutoShape 1045"/>
          <p:cNvSpPr>
            <a:spLocks noChangeArrowheads="1"/>
          </p:cNvSpPr>
          <p:nvPr/>
        </p:nvSpPr>
        <p:spPr bwMode="auto">
          <a:xfrm>
            <a:off x="4876800" y="8382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6878" name="Picture 10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286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9" name="Line 1047"/>
          <p:cNvSpPr>
            <a:spLocks noChangeShapeType="1"/>
          </p:cNvSpPr>
          <p:nvPr/>
        </p:nvSpPr>
        <p:spPr bwMode="auto">
          <a:xfrm>
            <a:off x="5791200" y="3429000"/>
            <a:ext cx="0" cy="3200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6880" name="Picture 10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3429000"/>
            <a:ext cx="26066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Line 1050"/>
          <p:cNvSpPr>
            <a:spLocks noChangeShapeType="1"/>
          </p:cNvSpPr>
          <p:nvPr/>
        </p:nvSpPr>
        <p:spPr bwMode="auto">
          <a:xfrm flipH="1">
            <a:off x="5029200" y="3505200"/>
            <a:ext cx="762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2" name="Line 1051"/>
          <p:cNvSpPr>
            <a:spLocks noChangeShapeType="1"/>
          </p:cNvSpPr>
          <p:nvPr/>
        </p:nvSpPr>
        <p:spPr bwMode="auto">
          <a:xfrm flipH="1">
            <a:off x="5105400" y="64770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3" name="Text Box 1052"/>
          <p:cNvSpPr txBox="1">
            <a:spLocks noChangeArrowheads="1"/>
          </p:cNvSpPr>
          <p:nvPr/>
        </p:nvSpPr>
        <p:spPr bwMode="auto">
          <a:xfrm>
            <a:off x="5410200" y="3810000"/>
            <a:ext cx="533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Б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А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Р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Ь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Е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36884" name="Text Box 1029"/>
          <p:cNvSpPr txBox="1">
            <a:spLocks noChangeArrowheads="1"/>
          </p:cNvSpPr>
          <p:nvPr/>
        </p:nvSpPr>
        <p:spPr bwMode="auto">
          <a:xfrm>
            <a:off x="533400" y="3581400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Реклама</a:t>
            </a:r>
          </a:p>
          <a:p>
            <a:pPr>
              <a:spcBef>
                <a:spcPct val="50000"/>
              </a:spcBef>
            </a:pPr>
            <a:r>
              <a:rPr lang="ru-RU"/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/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/>
              <a:t>Мода</a:t>
            </a:r>
          </a:p>
          <a:p>
            <a:pPr>
              <a:spcBef>
                <a:spcPct val="50000"/>
              </a:spcBef>
            </a:pPr>
            <a:r>
              <a:rPr lang="ru-RU"/>
              <a:t>Музыка</a:t>
            </a:r>
          </a:p>
          <a:p>
            <a:pPr>
              <a:spcBef>
                <a:spcPct val="50000"/>
              </a:spcBef>
            </a:pPr>
            <a:r>
              <a:rPr lang="ru-RU"/>
              <a:t>ПАВ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Психика – форма отражения реальности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00438"/>
            <a:ext cx="7858180" cy="262572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      </a:t>
            </a:r>
            <a:r>
              <a:rPr lang="ru-RU" sz="3900" b="1" dirty="0" smtClean="0">
                <a:solidFill>
                  <a:srgbClr val="C00000"/>
                </a:solidFill>
              </a:rPr>
              <a:t>«Бытие определяет сознание» 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                      В.Гегель</a:t>
            </a:r>
            <a:r>
              <a:rPr lang="ru-RU" sz="3600" b="1" dirty="0" smtClean="0">
                <a:solidFill>
                  <a:srgbClr val="C00000"/>
                </a:solidFill>
              </a:rPr>
              <a:t>  </a:t>
            </a:r>
            <a:r>
              <a:rPr lang="ru-RU" sz="3600" b="1" i="1" dirty="0" smtClean="0">
                <a:solidFill>
                  <a:srgbClr val="C00000"/>
                </a:solidFill>
              </a:rPr>
              <a:t>К.Маркс</a:t>
            </a:r>
          </a:p>
          <a:p>
            <a:pPr>
              <a:buNone/>
            </a:pPr>
            <a:r>
              <a:rPr lang="ru-RU" sz="3600" b="1" i="1" dirty="0" smtClean="0"/>
              <a:t>     </a:t>
            </a:r>
            <a:r>
              <a:rPr lang="ru-RU" sz="3600" b="1" dirty="0" smtClean="0"/>
              <a:t>Каковы характеристики современной реальности, отражающиеся в психике ?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   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200px-Marx_co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1071546"/>
            <a:ext cx="1733560" cy="2218957"/>
          </a:xfrm>
          <a:prstGeom prst="rect">
            <a:avLst/>
          </a:prstGeom>
        </p:spPr>
      </p:pic>
      <p:pic>
        <p:nvPicPr>
          <p:cNvPr id="5" name="Рисунок 4" descr="1200px-1831_Schlesinger_Philosoph_Georg_Friedrich_Wilhelm_Hegel_anago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071546"/>
            <a:ext cx="1744441" cy="2206719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198" y="332656"/>
            <a:ext cx="394866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9993" y="404665"/>
            <a:ext cx="3514455" cy="3891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971550" y="4941888"/>
            <a:ext cx="3384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Адресная </a:t>
            </a:r>
            <a:r>
              <a:rPr lang="ru-RU" b="1" dirty="0"/>
              <a:t>работа с различным </a:t>
            </a:r>
            <a:r>
              <a:rPr lang="ru-RU" b="1" dirty="0" smtClean="0"/>
              <a:t>контингентом</a:t>
            </a:r>
            <a:endParaRPr lang="ru-RU" b="1" dirty="0"/>
          </a:p>
        </p:txBody>
      </p:sp>
      <p:sp>
        <p:nvSpPr>
          <p:cNvPr id="27655" name="TextBox 7"/>
          <p:cNvSpPr txBox="1">
            <a:spLocks noChangeArrowheads="1"/>
          </p:cNvSpPr>
          <p:nvPr/>
        </p:nvSpPr>
        <p:spPr bwMode="auto">
          <a:xfrm>
            <a:off x="5148263" y="4868863"/>
            <a:ext cx="37449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Психологическая экспертиза (оценка) комфортности и безопасности образовательной среды образовательных организаций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</a:rPr>
              <a:t>Эффективные методы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371600"/>
            <a:ext cx="7504112" cy="41148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800" i="1" dirty="0" smtClean="0">
                <a:solidFill>
                  <a:srgbClr val="002060"/>
                </a:solidFill>
              </a:rPr>
              <a:t>Постижение </a:t>
            </a:r>
            <a:r>
              <a:rPr lang="ru-RU" sz="2800" i="1" dirty="0">
                <a:solidFill>
                  <a:srgbClr val="002060"/>
                </a:solidFill>
              </a:rPr>
              <a:t>своего истинного </a:t>
            </a:r>
            <a:r>
              <a:rPr lang="ru-RU" sz="2800" i="1" dirty="0" smtClean="0">
                <a:solidFill>
                  <a:srgbClr val="002060"/>
                </a:solidFill>
              </a:rPr>
              <a:t>Я (БПСМЧ)</a:t>
            </a:r>
            <a:endParaRPr lang="ru-RU" sz="2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800" i="1" dirty="0" smtClean="0">
                <a:solidFill>
                  <a:srgbClr val="002060"/>
                </a:solidFill>
              </a:rPr>
              <a:t>Содержательная оценка конфликта и самопомощь</a:t>
            </a:r>
            <a:endParaRPr lang="ru-RU" sz="28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Тренинг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i="1" dirty="0">
                <a:solidFill>
                  <a:srgbClr val="002060"/>
                </a:solidFill>
              </a:rPr>
              <a:t>(</a:t>
            </a:r>
            <a:r>
              <a:rPr lang="ru-RU" sz="2800" i="1" dirty="0" err="1">
                <a:solidFill>
                  <a:srgbClr val="002060"/>
                </a:solidFill>
              </a:rPr>
              <a:t>самоосознание</a:t>
            </a:r>
            <a:r>
              <a:rPr lang="ru-RU" sz="2800" i="1" dirty="0">
                <a:solidFill>
                  <a:srgbClr val="002060"/>
                </a:solidFill>
              </a:rPr>
              <a:t>, </a:t>
            </a:r>
            <a:r>
              <a:rPr lang="ru-RU" sz="2800" i="1" dirty="0" err="1">
                <a:solidFill>
                  <a:srgbClr val="002060"/>
                </a:solidFill>
              </a:rPr>
              <a:t>самопринятие</a:t>
            </a:r>
            <a:r>
              <a:rPr lang="ru-RU" sz="2800" i="1" dirty="0">
                <a:solidFill>
                  <a:srgbClr val="002060"/>
                </a:solidFill>
              </a:rPr>
              <a:t>, активизация внутренних ресурсов, развитие коммуникативных способностей, развитие и совершенствование  умений и навыков социальной активности, формирование системы ценностей и жизненной перспективы)</a:t>
            </a:r>
            <a:endParaRPr lang="ru-RU" sz="2800" b="1" dirty="0">
              <a:solidFill>
                <a:srgbClr val="002060"/>
              </a:solidFill>
            </a:endParaRPr>
          </a:p>
          <a:p>
            <a:pPr>
              <a:defRPr/>
            </a:pPr>
            <a:endParaRPr lang="ru-RU" sz="2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620713"/>
            <a:ext cx="8434388" cy="5256212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ru-RU" sz="3000" i="1" dirty="0" smtClean="0">
                <a:solidFill>
                  <a:srgbClr val="000099"/>
                </a:solidFill>
              </a:rPr>
              <a:t>Ориентация на: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личностный рост слушателя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определение и раскрытие  его ресурсов и  возможностей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 осознание своих потребностей  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открытие для себя адекватного смысла жизни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формирование самозащиты от деструктивных внешних и внутренних явлений </a:t>
            </a:r>
          </a:p>
          <a:p>
            <a:pPr>
              <a:buFontTx/>
              <a:buChar char="-"/>
              <a:defRPr/>
            </a:pPr>
            <a:endParaRPr lang="ru-RU" sz="900" dirty="0" smtClean="0"/>
          </a:p>
          <a:p>
            <a:pPr algn="ctr"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Актуализируем навыки саморазвития, конструктивного общения, адекватной социальной активности,  чувства ценности  жизни.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/>
              <a:t>		</a:t>
            </a:r>
            <a:r>
              <a:rPr lang="ru-RU" sz="2200" b="1" dirty="0" smtClean="0">
                <a:solidFill>
                  <a:srgbClr val="002060"/>
                </a:solidFill>
              </a:rPr>
              <a:t>Конечным результатом формирования антитеррористического мировоззрения должны стать                        </a:t>
            </a:r>
            <a:r>
              <a:rPr lang="ru-RU" sz="2200" b="1" dirty="0" smtClean="0">
                <a:solidFill>
                  <a:srgbClr val="C00000"/>
                </a:solidFill>
              </a:rPr>
              <a:t>три психологических новообразования                            </a:t>
            </a:r>
            <a:r>
              <a:rPr lang="ru-RU" sz="2200" b="1" dirty="0" smtClean="0">
                <a:solidFill>
                  <a:srgbClr val="002060"/>
                </a:solidFill>
              </a:rPr>
              <a:t>(составляющих элементов) в сознании личности, которые могут и должны трансформироваться в устойчивые формы общественного сознания:</a:t>
            </a:r>
          </a:p>
          <a:p>
            <a:pPr>
              <a:buNone/>
            </a:pPr>
            <a:endParaRPr lang="ru-RU" sz="2200" b="1" dirty="0" smtClean="0">
              <a:solidFill>
                <a:srgbClr val="002060"/>
              </a:solidFill>
            </a:endParaRPr>
          </a:p>
          <a:p>
            <a:r>
              <a:rPr lang="ru-RU" sz="2200" b="1" dirty="0" smtClean="0">
                <a:solidFill>
                  <a:srgbClr val="002060"/>
                </a:solidFill>
              </a:rPr>
              <a:t>а) убеждение в своей принадлежности к многонациональному российскому обществу, которое находится в состоянии совершенствования всех сфер своей жизни: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б) стойкое неприятие всех видов экстремизма, в том числе политического и религиозного, порождающего террор как средство решения фундаментальных социально-экономических и политических проблем;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в) устойчивый психологический иммунитет к воздействию экстремистов, стремящихся влиять на власть посредством устрашения населения террором.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87450" y="3789363"/>
            <a:ext cx="71294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</a:p>
        </p:txBody>
      </p:sp>
      <p:pic>
        <p:nvPicPr>
          <p:cNvPr id="1026" name="Picture 2" descr="http://ic.pics.livejournal.com/psmirnova/47465697/929563/929563_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27908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92500" y="3068638"/>
            <a:ext cx="5111750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Берегите  в себе человека…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А.П.Чехов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6801" name="Диаграмма 2"/>
          <p:cNvGraphicFramePr>
            <a:graphicFrameLocks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94210" name="Диаграмма" r:id="rId3" imgW="6480610" imgH="2786113" progId="Excel.Sheet.8">
              <p:embed/>
            </p:oleObj>
          </a:graphicData>
        </a:graphic>
      </p:graphicFrame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0" y="2790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7825" name="Диаграмма 13"/>
          <p:cNvGraphicFramePr>
            <a:graphicFrameLocks/>
          </p:cNvGraphicFramePr>
          <p:nvPr/>
        </p:nvGraphicFramePr>
        <p:xfrm>
          <a:off x="0" y="0"/>
          <a:ext cx="9144000" cy="6381328"/>
        </p:xfrm>
        <a:graphic>
          <a:graphicData uri="http://schemas.openxmlformats.org/presentationml/2006/ole">
            <p:oleObj spid="_x0000_s95234" name="Диаграмма" r:id="rId3" imgW="6565961" imgH="2566638" progId="Excel.Sheet.8">
              <p:embed/>
            </p:oleObj>
          </a:graphicData>
        </a:graphic>
      </p:graphicFrame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2562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8849" name="Диаграмма 14"/>
          <p:cNvGraphicFramePr>
            <a:graphicFrameLocks/>
          </p:cNvGraphicFramePr>
          <p:nvPr/>
        </p:nvGraphicFramePr>
        <p:xfrm>
          <a:off x="0" y="188640"/>
          <a:ext cx="9144000" cy="6021288"/>
        </p:xfrm>
        <a:graphic>
          <a:graphicData uri="http://schemas.openxmlformats.org/presentationml/2006/ole">
            <p:oleObj spid="_x0000_s96258" name="Диаграмма" r:id="rId3" imgW="6468417" imgH="2761727" progId="Excel.Sheet.8">
              <p:embed/>
            </p:oleObj>
          </a:graphicData>
        </a:graphic>
      </p:graphicFrame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0" y="2762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1961</Words>
  <Application>Microsoft Office PowerPoint</Application>
  <PresentationFormat>Экран (4:3)</PresentationFormat>
  <Paragraphs>386</Paragraphs>
  <Slides>69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69</vt:i4>
      </vt:variant>
    </vt:vector>
  </HeadingPairs>
  <TitlesOfParts>
    <vt:vector size="72" baseType="lpstr">
      <vt:lpstr>Тема Office</vt:lpstr>
      <vt:lpstr>Диаграмма</vt:lpstr>
      <vt:lpstr>Лист Microsoft Office Excel 97-2003</vt:lpstr>
      <vt:lpstr>Психология экстремизма и терроризма. Системная биопсихосоциодуховная профилактика радикализма, экстремизма и терроризма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выводы </vt:lpstr>
      <vt:lpstr>выводы </vt:lpstr>
      <vt:lpstr>Что имеем на сегодняшний день? «-» </vt:lpstr>
      <vt:lpstr>Что имеем на сегодняшний день? «+» </vt:lpstr>
      <vt:lpstr>Слайд 17</vt:lpstr>
      <vt:lpstr>Слайд 18</vt:lpstr>
      <vt:lpstr>Компетенции руководителей образовательных организаций в сфере профилактики терроризма</vt:lpstr>
      <vt:lpstr>Компетенции  педагогов среднего и старшего звена общеобразовательных организаций в сфере профилактики терроризма</vt:lpstr>
      <vt:lpstr>Компетенции педагогов-психологов образовательных организаций в сфере профилактики терроризма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необходимо твёрдо сформировать ряд убеждений</vt:lpstr>
      <vt:lpstr>Слайд 32</vt:lpstr>
      <vt:lpstr>Слайд 33</vt:lpstr>
      <vt:lpstr>Слайд 34</vt:lpstr>
      <vt:lpstr>Слайд 35</vt:lpstr>
      <vt:lpstr>Слайд 36</vt:lpstr>
      <vt:lpstr>Слайд 37</vt:lpstr>
      <vt:lpstr>Психологическая структура личности  концепция К.К. Платонова</vt:lpstr>
      <vt:lpstr>Агрессивность</vt:lpstr>
      <vt:lpstr>Разумный эгоизм</vt:lpstr>
      <vt:lpstr>Восстановление со-знания</vt:lpstr>
      <vt:lpstr>Слайд 42</vt:lpstr>
      <vt:lpstr>В чем заключается значимость информационных воздействий? </vt:lpstr>
      <vt:lpstr>Информационная война </vt:lpstr>
      <vt:lpstr>Слайд 45</vt:lpstr>
      <vt:lpstr>Слайд 46</vt:lpstr>
      <vt:lpstr>Слайд 47</vt:lpstr>
      <vt:lpstr>Слайд 48</vt:lpstr>
      <vt:lpstr>Слайд 49</vt:lpstr>
      <vt:lpstr>Слайд 50</vt:lpstr>
      <vt:lpstr>Генсек ООН Антониу  Гутерриш 19.09.17</vt:lpstr>
      <vt:lpstr>Определение технологий информационной войны и ее результатов</vt:lpstr>
      <vt:lpstr>Направления самозащиты от деструктивных информационных воздействий</vt:lpstr>
      <vt:lpstr>Методика самозащиты от деструктивных информационных воздействий</vt:lpstr>
      <vt:lpstr>Слайд 55</vt:lpstr>
      <vt:lpstr>2 этап - поведенческий, определяет стратегию поведения по Классификации стратегий совладания Хайма</vt:lpstr>
      <vt:lpstr>3 этап – медицинский. Определяет механизм и результат  психического расстройства  </vt:lpstr>
      <vt:lpstr>Информационными воздействиями можно активизировать разные отделы и функции мозга</vt:lpstr>
      <vt:lpstr>Особенности возрастной психологии ЦНС</vt:lpstr>
      <vt:lpstr>Слайд 60</vt:lpstr>
      <vt:lpstr>Слайд 61</vt:lpstr>
      <vt:lpstr>Слайд 62</vt:lpstr>
      <vt:lpstr>Слайд 63</vt:lpstr>
      <vt:lpstr>Психика – форма отражения реальности</vt:lpstr>
      <vt:lpstr>Слайд 65</vt:lpstr>
      <vt:lpstr>Эффективные методы</vt:lpstr>
      <vt:lpstr>Слайд 67</vt:lpstr>
      <vt:lpstr>Слайд 68</vt:lpstr>
      <vt:lpstr>Слайд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</dc:creator>
  <cp:lastModifiedBy>Вера</cp:lastModifiedBy>
  <cp:revision>45</cp:revision>
  <dcterms:created xsi:type="dcterms:W3CDTF">2017-08-05T11:35:18Z</dcterms:created>
  <dcterms:modified xsi:type="dcterms:W3CDTF">2018-10-15T16:40:35Z</dcterms:modified>
</cp:coreProperties>
</file>